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663" r:id="rId7"/>
    <p:sldId id="646" r:id="rId8"/>
    <p:sldId id="698" r:id="rId9"/>
    <p:sldId id="671" r:id="rId10"/>
    <p:sldId id="681" r:id="rId11"/>
    <p:sldId id="674" r:id="rId12"/>
    <p:sldId id="1159" r:id="rId13"/>
    <p:sldId id="1153" r:id="rId14"/>
    <p:sldId id="1158" r:id="rId15"/>
    <p:sldId id="260" r:id="rId16"/>
  </p:sldIdLst>
  <p:sldSz cx="9144000" cy="5143500" type="screen16x9"/>
  <p:notesSz cx="6669088" cy="9872663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4E8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C513B-0506-07CF-F32E-85089780A3AE}" v="318" dt="2023-01-23T09:22:30.466"/>
    <p1510:client id="{C20E580A-76EC-4928-A522-C4B0EA0737C3}" v="1" dt="2023-01-23T07:54:52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D014972-24F0-402C-AB9F-08D28D0AE4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759652E-1DA6-4DD8-8074-2E4B59DB50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20E3B26-15E1-49EF-B2A2-122F62F5E5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A9BF81B-8304-4C98-AFF3-EE8EA041C9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46AF-0725-4352-A30F-8E82D011C97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CE3A13E-DAFC-4B24-B370-A75638B5CE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D979BA-B610-44B4-B6E9-D0AD407552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63CC69-2F17-413A-B782-9146B0BB68E4}" type="datetimeFigureOut">
              <a:rPr lang="sk-SK"/>
              <a:pPr>
                <a:defRPr/>
              </a:pPr>
              <a:t>25. 1. 2023</a:t>
            </a:fld>
            <a:endParaRPr lang="sk-SK"/>
          </a:p>
        </p:txBody>
      </p:sp>
      <p:sp>
        <p:nvSpPr>
          <p:cNvPr id="4" name="Zástupný objekt pre obrázok snímky 3">
            <a:extLst>
              <a:ext uri="{FF2B5EF4-FFF2-40B4-BE49-F238E27FC236}">
                <a16:creationId xmlns:a16="http://schemas.microsoft.com/office/drawing/2014/main" id="{4FB2325D-6EEC-45D7-AFD9-4F49BC3474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>
            <a:extLst>
              <a:ext uri="{FF2B5EF4-FFF2-40B4-BE49-F238E27FC236}">
                <a16:creationId xmlns:a16="http://schemas.microsoft.com/office/drawing/2014/main" id="{B3A5F5D7-C247-4C21-8FE6-826AF135E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861947-6E40-4D03-B162-44CE3DA73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E8D743D-9E05-4158-B742-AF62764DE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30593C-5BE9-4681-9337-18133C05573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C2DFCA3-7872-4244-8044-5C3928E6E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14DE9CD8-8132-4C03-9FDC-A713D949F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9C7C58A-4A12-4059-811F-2700E2FBA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E29A44-4C67-4725-BA1D-13A05A88804A}" type="slidenum">
              <a:rPr lang="sk-SK" altLang="sk-SK" smtClean="0"/>
              <a:pPr/>
              <a:t>1</a:t>
            </a:fld>
            <a:endParaRPr lang="sk-SK" alt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CA852DD-B4B3-4F39-906D-0EF9C726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ECB173C-57DA-4CF4-93BB-DB5357EEE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E31293A-F112-4D1B-9E91-267AD7012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991512-BA12-4825-B638-5424F0C09DC0}" type="slidenum">
              <a:rPr lang="sk-SK" altLang="en-US" smtClean="0"/>
              <a:pPr/>
              <a:t>10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40143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61D381A-5DE9-4056-AB2D-7D34B42B4E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66AFE02-FA83-4A01-9A39-395ED40B8F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7D3CC79-7428-44EF-9687-D1423FE06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8C722C-8B3C-4EC2-ADA8-8975ECB542FC}" type="slidenum">
              <a:rPr lang="sk-SK" altLang="sk-SK" smtClean="0"/>
              <a:pPr/>
              <a:t>11</a:t>
            </a:fld>
            <a:endParaRPr lang="sk-SK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E1E40-75EB-4933-BF62-DC2530FD71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4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E1E40-75EB-4933-BF62-DC2530FD71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7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E1E40-75EB-4933-BF62-DC2530FD71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EA by mala rast o 0,5 % v r.2023, my sme </a:t>
            </a:r>
            <a:r>
              <a:rPr lang="sk-SK" err="1"/>
              <a:t>uz</a:t>
            </a:r>
            <a:r>
              <a:rPr lang="sk-SK"/>
              <a:t> </a:t>
            </a:r>
            <a:r>
              <a:rPr lang="sk-SK" err="1"/>
              <a:t>cakali</a:t>
            </a:r>
            <a:r>
              <a:rPr lang="sk-SK"/>
              <a:t> minule.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E1E40-75EB-4933-BF62-DC2530FD71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2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8876D-1CF5-4C9F-8306-D446DB1939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7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E1E40-75EB-4933-BF62-DC2530FD71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3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8876D-1CF5-4C9F-8306-D446DB1939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CA852DD-B4B3-4F39-906D-0EF9C726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ECB173C-57DA-4CF4-93BB-DB5357EEE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E31293A-F112-4D1B-9E91-267AD7012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991512-BA12-4825-B638-5424F0C09DC0}" type="slidenum">
              <a:rPr lang="sk-SK" altLang="en-US" smtClean="0"/>
              <a:pPr/>
              <a:t>9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9166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BD7A47-F035-44ED-B5A0-BD2F295B9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D3B285-96F2-467B-8D06-DE5AA24AA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CC518-275E-459F-ACC0-A2F8E5705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563F-A1B5-40D5-B9AF-356B8BDA8E3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002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B25E8-9C25-42A6-8FFC-262C58F2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E5C0E6-23A9-4600-A61B-AD72B646C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C3CB8-3D83-47B3-958B-451EF9657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95BF-FD6A-439D-8410-CF7B38549AA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2305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F44367-3F81-4B3C-96E9-1A69321CF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9B7CB-A030-4386-A15A-76855230A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9B1CB2-B93A-482C-B59C-35EC38CD2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82E9-8989-4A0D-8928-D8B73DB7DB1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30898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4F80A-FE21-4F82-B329-CC257916D293}" type="datetime1">
              <a:rPr lang="en-US" smtClean="0"/>
              <a:t>1/25/2023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3DD09-99CD-44B6-8EC4-6F95861230F1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37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7C4F4-4E4A-4D98-8E3C-41FDA8EAC065}" type="datetime1">
              <a:rPr lang="en-US" smtClean="0"/>
              <a:t>1/25/2023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E5D5F-EAE0-4527-8F6D-A3B68647CAE9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25B08-9E46-476E-9425-D9211F892688}" type="datetime1">
              <a:rPr lang="en-US" smtClean="0"/>
              <a:t>1/25/2023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2A9EE-1219-47C4-A94E-CDA87DF0458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314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C7678-1181-4FD6-B742-734B177CA257}" type="datetime1">
              <a:rPr lang="en-US" smtClean="0"/>
              <a:t>1/25/2023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F99DB-4869-4DFE-AD59-54F9F830292C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01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A4982-9152-4B4C-B95C-707E118236DC}" type="datetime1">
              <a:rPr lang="en-US" smtClean="0"/>
              <a:t>1/25/2023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0397D-78C0-4603-89D7-B1DD0CDF5F1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78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72DF4-799A-4BF3-9E0C-D042F80A3CBE}" type="datetime1">
              <a:rPr lang="en-US" smtClean="0"/>
              <a:t>1/25/2023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36A1D-998C-4FC8-95D3-FD20A98F0715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02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37764-4493-404F-AEAC-2DA5EBBE6D07}" type="datetime1">
              <a:rPr lang="en-US" smtClean="0"/>
              <a:t>1/25/2023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F9E1D-313E-4D0F-9402-F5843E1759EF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46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110A9-503F-4012-A850-D6E4CCE99503}" type="datetime1">
              <a:rPr lang="en-US" smtClean="0"/>
              <a:t>1/25/2023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18F1E-240E-4651-A91F-0BA89E628A1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8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15A8B1-5BE1-441B-94FC-C13FE7A36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C3F95-2669-42F6-B490-D08FCE544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B57ECF-A41C-4A13-9BC8-A24B27228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B092-0770-44FF-A2A3-10993CE35C2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416758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2A564-DA38-461B-BBB3-D468A9559068}" type="datetime1">
              <a:rPr lang="en-US" smtClean="0"/>
              <a:t>1/25/2023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EF4A-EBCF-41E7-B5D9-D56816DE91AB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24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85F15-81E8-4BF1-8BC3-EC4277D99A5E}" type="datetime1">
              <a:rPr lang="en-US" smtClean="0"/>
              <a:t>1/25/2023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AAC89-C6A9-49FE-8CA9-5D65D0ED9FBC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51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86070-F08B-4584-A0B1-95656BDDBC42}" type="datetime1">
              <a:rPr lang="en-US" smtClean="0"/>
              <a:t>1/25/2023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60314-F7EE-477A-B1FB-F55A2CE956A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1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B6A1C-A2E6-47F7-9AAD-7B15942C6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F05080-4E78-4065-BDA7-8043D318F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DD95CC-1A1E-40D4-AE54-E42380B7A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B468-8B7B-491B-BD4C-846D1FA3F8D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06569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DE57F-DF86-4C36-99F8-6A2138E04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89C0E-4141-4DF0-949E-2B2635817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12B2D-F709-44DA-B883-5A21675D6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8C33-620B-464E-A459-59B4EAD827E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6896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120613-DD41-43D5-A541-DD0727291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0219FB-6D60-40B8-9D64-A1A97A028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3250F5-1830-43FB-BC8B-614ABB02B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ACE0-C1DD-48A4-A68A-3A8B3B2EBF4C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11950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D044EA-AB20-40C3-9038-F98BCC0EA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026C07-1771-4736-A9F8-21A199DFE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3B03A9-FEF3-4D9F-9A8E-68E27CDA9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7D52B-8425-44C5-A7E0-0B91F1BE44A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81596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BA7AD8-0D04-48B7-8603-85EB66986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2C7550-0FD3-4744-8911-6F38CD4D3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8F67BA-8129-499E-AB42-0AF14A1EE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3F5FC-7535-465C-8DC7-A098B236008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99575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E9CCA-99BD-409A-9755-8D81CE2C5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16C77-43E2-4CC4-9841-F0808A0C0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529B-AEF9-4BAE-AEEB-BC542E040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5BA7-0F3D-49AD-B811-99E778CC896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66318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9594F-836C-43A2-A6E0-043B53F88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037AE-2B35-49E2-A97D-AEF4ADF00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E471F-EE29-4107-8EF7-0881617FD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A63B3-DF88-4BC1-B64E-BC9E0770373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7600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DE2FD6-8431-448F-A6FC-07C2DC780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C9535F-4F40-42AD-9A1C-D054E4BDE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EF6EC1-EB5D-4CB1-9537-12BD3629E9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F1CBD8-DED3-4869-8360-0F80CE9E29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F75708-7BA8-406D-B170-5D3C193789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2F8ABB-6A74-4604-84DB-ABC987DD012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80BB7545-3F09-4468-B883-A93017A66EEE}" type="datetime1">
              <a:rPr lang="en-US" smtClean="0"/>
              <a:t>1/25/2023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36CEFE83-75DE-40E8-BCCB-F5E88C832AFD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777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6786C97-02AA-47E6-80F4-6CA1F6B75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11760" y="3291830"/>
            <a:ext cx="6193283" cy="1152128"/>
          </a:xfrm>
        </p:spPr>
        <p:txBody>
          <a:bodyPr/>
          <a:lstStyle/>
          <a:p>
            <a:pPr algn="r" eaLnBrk="1" hangingPunct="1"/>
            <a:r>
              <a:rPr lang="sk-SK" sz="2000">
                <a:solidFill>
                  <a:schemeClr val="bg2">
                    <a:lumMod val="75000"/>
                  </a:schemeClr>
                </a:solidFill>
                <a:latin typeface="Constantia"/>
                <a:ea typeface="Calibri"/>
              </a:rPr>
              <a:t>Výhľad Rady pre rozpočtovú zodpovednosť na očakávaný vývoj slovenskej ekonomiky v roku 2023</a:t>
            </a:r>
            <a:br>
              <a:rPr lang="sk-SK" sz="2000">
                <a:effectLst/>
                <a:latin typeface="Constantia" panose="02030602050306030303" pitchFamily="18" charset="0"/>
                <a:ea typeface="Calibri" panose="020F0502020204030204" pitchFamily="34" charset="0"/>
              </a:rPr>
            </a:br>
            <a:br>
              <a:rPr lang="sk-SK" altLang="en-US" sz="2000" b="1">
                <a:latin typeface="Constantia" panose="02030602050306030303" pitchFamily="18" charset="0"/>
              </a:rPr>
            </a:br>
            <a:r>
              <a:rPr lang="sk-SK" altLang="en-US" sz="1600">
                <a:solidFill>
                  <a:srgbClr val="20B4E8"/>
                </a:solidFill>
                <a:latin typeface="Constantia"/>
              </a:rPr>
              <a:t>Martin Šuster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E9A68C3-332B-4A31-B096-82BADBB1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95263"/>
            <a:ext cx="32416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en-US" sz="800">
                <a:solidFill>
                  <a:srgbClr val="58585A"/>
                </a:solidFill>
                <a:latin typeface="Constantia" panose="02030602050306030303" pitchFamily="18" charset="0"/>
              </a:rPr>
              <a:t>Konferencia Slovenskej obchodnej a priemyselnej komory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en-US" sz="800">
                <a:solidFill>
                  <a:srgbClr val="58585A"/>
                </a:solidFill>
                <a:latin typeface="Constantia" panose="02030602050306030303" pitchFamily="18" charset="0"/>
              </a:rPr>
              <a:t> </a:t>
            </a:r>
            <a:r>
              <a:rPr lang="sk-SK" altLang="en-US" sz="800" b="1">
                <a:solidFill>
                  <a:srgbClr val="58585A"/>
                </a:solidFill>
                <a:latin typeface="Constantia" panose="02030602050306030303" pitchFamily="18" charset="0"/>
              </a:rPr>
              <a:t>Očakávaný vývoj slovenskej ekonomiky v roku 2023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k-SK" altLang="en-US" sz="800">
                <a:solidFill>
                  <a:srgbClr val="58585A"/>
                </a:solidFill>
                <a:latin typeface="Constantia" panose="02030602050306030303" pitchFamily="18" charset="0"/>
              </a:rPr>
              <a:t>24. január 2023, Bratislava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C703FE2-6170-459C-941D-7AC927A07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4704" y="31799"/>
            <a:ext cx="6918859" cy="903288"/>
          </a:xfrm>
        </p:spPr>
        <p:txBody>
          <a:bodyPr/>
          <a:lstStyle/>
          <a:p>
            <a:pPr algn="r"/>
            <a:r>
              <a:rPr lang="sk-SK" altLang="en-US" sz="2400" b="1">
                <a:solidFill>
                  <a:srgbClr val="20B4E8"/>
                </a:solidFill>
                <a:latin typeface="Constantia" panose="02030602050306030303" pitchFamily="18" charset="0"/>
              </a:rPr>
              <a:t>Čo chýba v rozpočte</a:t>
            </a:r>
            <a:r>
              <a:rPr lang="en-US" altLang="en-US" sz="2400" b="1">
                <a:solidFill>
                  <a:srgbClr val="20B4E8"/>
                </a:solidFill>
                <a:latin typeface="Constantia" panose="02030602050306030303" pitchFamily="18" charset="0"/>
              </a:rPr>
              <a:t>:</a:t>
            </a:r>
            <a:br>
              <a:rPr lang="en-US" altLang="en-US" sz="2400" b="1">
                <a:solidFill>
                  <a:srgbClr val="20B4E8"/>
                </a:solidFill>
                <a:latin typeface="Constantia" panose="02030602050306030303" pitchFamily="18" charset="0"/>
              </a:rPr>
            </a:br>
            <a:r>
              <a:rPr lang="sk-SK" altLang="en-US" sz="2400" b="1">
                <a:solidFill>
                  <a:srgbClr val="20B4E8"/>
                </a:solidFill>
                <a:latin typeface="Constantia" panose="02030602050306030303" pitchFamily="18" charset="0"/>
              </a:rPr>
              <a:t>trajektória uzdravovania verejných financií</a:t>
            </a:r>
            <a:endParaRPr lang="en-US" altLang="en-US" sz="2400" b="1">
              <a:solidFill>
                <a:srgbClr val="20B4E8"/>
              </a:solidFill>
              <a:latin typeface="Constantia" panose="02030602050306030303" pitchFamily="18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1915B40-9449-4D24-BFAA-CB7300E340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437" y="930130"/>
            <a:ext cx="8566876" cy="40370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180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Dlhodobá udržateľnosť sa zlepšila na konci roku 2021 na úroveň stredného rizika.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180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Nakoľko však vojna a </a:t>
            </a:r>
            <a:r>
              <a:rPr lang="sk-SK" sz="1800" err="1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energo</a:t>
            </a:r>
            <a:r>
              <a:rPr lang="sk-SK" sz="180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kríza </a:t>
            </a:r>
            <a:r>
              <a:rPr lang="sk-SK" sz="180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opätovne zhoršuje dlhodobé zdravie verejných financií smerom k vysokému riziku, RRZ naďalej odporúča, aby v strednodobom horizonte bol hlavným cieľom vlády do 2025: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1800" b="1">
                <a:effectLst/>
                <a:latin typeface="Constantia"/>
                <a:ea typeface="Times New Roman" panose="02020603050405020304" pitchFamily="18" charset="0"/>
                <a:cs typeface="Times New Roman"/>
              </a:rPr>
              <a:t>zníženie deficitu na dlh-stabilizujúcu úroveň pod 3% HDP</a:t>
            </a:r>
            <a:r>
              <a:rPr lang="sk-SK" sz="1800" b="1">
                <a:latin typeface="Constantia"/>
                <a:ea typeface="Times New Roman" panose="02020603050405020304" pitchFamily="18" charset="0"/>
                <a:cs typeface="Times New Roman"/>
              </a:rPr>
              <a:t> </a:t>
            </a:r>
            <a:endParaRPr lang="sk-SK" sz="1800" b="1">
              <a:effectLst/>
              <a:latin typeface="Constantia"/>
              <a:ea typeface="Times New Roman" panose="02020603050405020304" pitchFamily="18" charset="0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1800" b="1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zlepšenie dlhodobej udržateľnosti bezpečne do pásma stredného rizika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k-SK" sz="1800" b="1">
                <a:latin typeface="Constantia"/>
                <a:ea typeface="Times New Roman" panose="02020603050405020304" pitchFamily="18" charset="0"/>
                <a:cs typeface="Times New Roman"/>
              </a:rPr>
              <a:t>plus funkčné výdavkové limity a modernizácia dlhovej brzdy</a:t>
            </a:r>
            <a:endParaRPr lang="sk-SK" sz="1800" b="1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k-SK" sz="1800" b="1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 pozitívne hodnotí vytýčenie rozpočtový cieľov – zníženie deficitu na úroveň 2,7% HDP do roku 2025.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k-SK" sz="1400" b="1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Rozpočet neobsahuje vierohodné konsolidačné opatrenia pre dosiahnutie deficitu pod 3%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0C56B49-FCE6-44E6-BF24-51C38BB1B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5A33B-6BA5-49EC-A3A6-981C990B0A66}" type="slidenum">
              <a:rPr lang="sk-SK" altLang="en-US" smtClean="0"/>
              <a:pPr/>
              <a:t>10</a:t>
            </a:fld>
            <a:endParaRPr lang="sk-SK" altLang="en-US"/>
          </a:p>
        </p:txBody>
      </p:sp>
      <p:pic>
        <p:nvPicPr>
          <p:cNvPr id="5" name="Grafický objekt 13" descr="Piktogram, označené1">
            <a:extLst>
              <a:ext uri="{FF2B5EF4-FFF2-40B4-BE49-F238E27FC236}">
                <a16:creationId xmlns:a16="http://schemas.microsoft.com/office/drawing/2014/main" id="{BD1A29CA-0B6D-4182-8DCB-B11426CD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1287" y="3810067"/>
            <a:ext cx="333760" cy="333760"/>
          </a:xfrm>
          <a:prstGeom prst="rect">
            <a:avLst/>
          </a:prstGeom>
        </p:spPr>
      </p:pic>
      <p:pic>
        <p:nvPicPr>
          <p:cNvPr id="6" name="Grafický objekt 11" descr="Piktogram, kríž">
            <a:extLst>
              <a:ext uri="{FF2B5EF4-FFF2-40B4-BE49-F238E27FC236}">
                <a16:creationId xmlns:a16="http://schemas.microsoft.com/office/drawing/2014/main" id="{BA9D95B9-E505-46AB-A339-4CED09197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1286" y="4503880"/>
            <a:ext cx="333761" cy="3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BB756DF7-4EB1-4E69-8C28-5107A854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DE78A-F23C-4847-80DF-000736BBE098}" type="slidenum">
              <a:rPr lang="sk-SK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sk-SK" altLang="en-US" sz="1400"/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1B9A59F1-8D1F-4479-82EE-1F06ADC3E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011613"/>
            <a:ext cx="22669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300" b="1" err="1">
                <a:solidFill>
                  <a:schemeClr val="bg2">
                    <a:lumMod val="75000"/>
                  </a:schemeClr>
                </a:solidFill>
                <a:latin typeface="Constantia" panose="02030602050306030303" pitchFamily="18" charset="0"/>
              </a:rPr>
              <a:t>Ďakujem</a:t>
            </a:r>
            <a:r>
              <a:rPr lang="en-US" altLang="sk-SK" sz="1300" b="1">
                <a:solidFill>
                  <a:schemeClr val="bg2">
                    <a:lumMod val="75000"/>
                  </a:schemeClr>
                </a:solidFill>
                <a:latin typeface="Constantia" panose="02030602050306030303" pitchFamily="18" charset="0"/>
              </a:rPr>
              <a:t> za </a:t>
            </a:r>
            <a:r>
              <a:rPr lang="en-US" altLang="sk-SK" sz="1300" b="1" err="1">
                <a:solidFill>
                  <a:schemeClr val="bg2">
                    <a:lumMod val="75000"/>
                  </a:schemeClr>
                </a:solidFill>
                <a:latin typeface="Constantia" panose="02030602050306030303" pitchFamily="18" charset="0"/>
              </a:rPr>
              <a:t>pozornosť</a:t>
            </a:r>
            <a:r>
              <a:rPr lang="en-US" altLang="sk-SK" sz="1300" b="1">
                <a:solidFill>
                  <a:schemeClr val="bg2">
                    <a:lumMod val="75000"/>
                  </a:schemeClr>
                </a:solidFill>
                <a:latin typeface="Constantia" panose="02030602050306030303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BC11E9-9EDA-3D86-0055-51015E8E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7370" y="1220538"/>
            <a:ext cx="3470883" cy="2397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62C5D-9A85-9319-62D6-8FE7480F8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36729" y="1205366"/>
            <a:ext cx="3628892" cy="24275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2AE5D5F-EAE0-4527-8F6D-A3B68647CAE9}" type="slidenum">
              <a:rPr lang="sk-SK">
                <a:solidFill>
                  <a:srgbClr val="000000"/>
                </a:solidFill>
                <a:latin typeface="Arial" charset="0"/>
                <a:cs typeface="Arial" charset="0"/>
              </a:rPr>
              <a:pPr defTabSz="685800" eaLnBrk="1" hangingPunct="1"/>
              <a:t>2</a:t>
            </a:fld>
            <a:endParaRPr lang="sk-SK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641" y="241258"/>
            <a:ext cx="8305015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 defTabSz="685800" eaLnBrk="1" hangingPunct="1"/>
            <a:r>
              <a:rPr lang="en-US" sz="2400" b="1" err="1">
                <a:solidFill>
                  <a:srgbClr val="13B5EA"/>
                </a:solidFill>
                <a:latin typeface="Constantia"/>
                <a:cs typeface="Arial"/>
              </a:rPr>
              <a:t>Priazniv</a:t>
            </a:r>
            <a:r>
              <a:rPr lang="sk-SK" sz="2400" b="1">
                <a:solidFill>
                  <a:srgbClr val="13B5EA"/>
                </a:solidFill>
                <a:latin typeface="Constantia"/>
                <a:cs typeface="Arial"/>
              </a:rPr>
              <a:t>ý</a:t>
            </a:r>
            <a:r>
              <a:rPr lang="en-US" sz="2400" b="1">
                <a:solidFill>
                  <a:srgbClr val="13B5EA"/>
                </a:solidFill>
                <a:latin typeface="Constantia"/>
                <a:cs typeface="Arial"/>
              </a:rPr>
              <a:t> </a:t>
            </a:r>
            <a:r>
              <a:rPr lang="en-US" sz="2400" b="1" err="1">
                <a:solidFill>
                  <a:srgbClr val="20B4E8"/>
                </a:solidFill>
                <a:latin typeface="Constantia"/>
                <a:cs typeface="Arial"/>
              </a:rPr>
              <a:t>impulz</a:t>
            </a:r>
            <a:r>
              <a:rPr lang="en-US" sz="2400" b="1">
                <a:solidFill>
                  <a:srgbClr val="13B5EA"/>
                </a:solidFill>
                <a:latin typeface="Constantia"/>
                <a:cs typeface="Arial"/>
              </a:rPr>
              <a:t>: </a:t>
            </a:r>
            <a:r>
              <a:rPr lang="en-US" sz="2400" b="1" err="1">
                <a:solidFill>
                  <a:srgbClr val="13B5EA"/>
                </a:solidFill>
                <a:latin typeface="Constantia"/>
                <a:cs typeface="Arial"/>
              </a:rPr>
              <a:t>ni</a:t>
            </a:r>
            <a:r>
              <a:rPr lang="sk-SK" sz="2400" b="1" err="1">
                <a:solidFill>
                  <a:srgbClr val="13B5EA"/>
                </a:solidFill>
                <a:latin typeface="Constantia"/>
                <a:cs typeface="Arial"/>
              </a:rPr>
              <a:t>žš</a:t>
            </a:r>
            <a:r>
              <a:rPr lang="en-US" sz="2400" b="1" err="1">
                <a:solidFill>
                  <a:srgbClr val="13B5EA"/>
                </a:solidFill>
                <a:latin typeface="Constantia"/>
                <a:cs typeface="Arial"/>
              </a:rPr>
              <a:t>ie</a:t>
            </a:r>
            <a:r>
              <a:rPr lang="en-US" sz="2400" b="1">
                <a:solidFill>
                  <a:srgbClr val="13B5EA"/>
                </a:solidFill>
                <a:latin typeface="Constantia"/>
                <a:cs typeface="Arial"/>
              </a:rPr>
              <a:t> </a:t>
            </a:r>
            <a:r>
              <a:rPr lang="en-US" sz="2400" b="1" err="1">
                <a:solidFill>
                  <a:srgbClr val="13B5EA"/>
                </a:solidFill>
                <a:latin typeface="Constantia"/>
                <a:cs typeface="Arial"/>
              </a:rPr>
              <a:t>ceny</a:t>
            </a:r>
            <a:r>
              <a:rPr lang="en-US" sz="2400" b="1">
                <a:solidFill>
                  <a:srgbClr val="13B5EA"/>
                </a:solidFill>
                <a:latin typeface="Constantia"/>
                <a:cs typeface="Arial"/>
              </a:rPr>
              <a:t> </a:t>
            </a:r>
            <a:r>
              <a:rPr lang="en-US" sz="2400" b="1" err="1">
                <a:solidFill>
                  <a:srgbClr val="13B5EA"/>
                </a:solidFill>
                <a:latin typeface="Constantia"/>
                <a:cs typeface="Arial"/>
              </a:rPr>
              <a:t>energetick</a:t>
            </a:r>
            <a:r>
              <a:rPr lang="sk-SK" sz="2400" b="1">
                <a:solidFill>
                  <a:srgbClr val="13B5EA"/>
                </a:solidFill>
                <a:latin typeface="Constantia"/>
                <a:cs typeface="Arial"/>
              </a:rPr>
              <a:t>ý</a:t>
            </a:r>
            <a:r>
              <a:rPr lang="en-US" sz="2400" b="1" err="1">
                <a:solidFill>
                  <a:srgbClr val="13B5EA"/>
                </a:solidFill>
                <a:latin typeface="Constantia"/>
                <a:cs typeface="Arial"/>
              </a:rPr>
              <a:t>ch</a:t>
            </a:r>
            <a:r>
              <a:rPr lang="en-US" sz="2400" b="1">
                <a:solidFill>
                  <a:srgbClr val="13B5EA"/>
                </a:solidFill>
                <a:latin typeface="Constantia"/>
                <a:cs typeface="Arial"/>
              </a:rPr>
              <a:t> </a:t>
            </a:r>
            <a:r>
              <a:rPr lang="en-US" sz="2400" b="1" err="1">
                <a:solidFill>
                  <a:srgbClr val="13B5EA"/>
                </a:solidFill>
                <a:latin typeface="Constantia"/>
                <a:cs typeface="Arial"/>
              </a:rPr>
              <a:t>komod</a:t>
            </a:r>
            <a:r>
              <a:rPr lang="sk-SK" sz="2400" b="1">
                <a:solidFill>
                  <a:srgbClr val="13B5EA"/>
                </a:solidFill>
                <a:latin typeface="Constantia"/>
                <a:cs typeface="Arial"/>
              </a:rPr>
              <a:t>í</a:t>
            </a:r>
            <a:r>
              <a:rPr lang="en-US" sz="2400" b="1">
                <a:solidFill>
                  <a:srgbClr val="13B5EA"/>
                </a:solidFill>
                <a:latin typeface="Constantia"/>
                <a:cs typeface="Arial"/>
              </a:rPr>
              <a:t>t</a:t>
            </a:r>
            <a:endParaRPr lang="en-US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E7A00F-D6C3-4876-A40B-5AF824EF2BFC}"/>
              </a:ext>
            </a:extLst>
          </p:cNvPr>
          <p:cNvSpPr/>
          <p:nvPr/>
        </p:nvSpPr>
        <p:spPr>
          <a:xfrm>
            <a:off x="1538926" y="3762828"/>
            <a:ext cx="5889396" cy="807913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214313" indent="-214313" algn="just" defTabSz="685800" eaLnBrk="1" hangingPunct="1">
              <a:buFont typeface="Arial" panose="020B0604020202020204" pitchFamily="34" charset="0"/>
              <a:buChar char="•"/>
            </a:pPr>
            <a:r>
              <a:rPr lang="sk-SK" sz="1200">
                <a:solidFill>
                  <a:srgbClr val="000000"/>
                </a:solidFill>
                <a:latin typeface="Constantia"/>
                <a:cs typeface="Arial"/>
              </a:rPr>
              <a:t>Cut off  </a:t>
            </a:r>
            <a:r>
              <a:rPr lang="sk-SK" sz="1200" err="1">
                <a:solidFill>
                  <a:srgbClr val="000000"/>
                </a:solidFill>
                <a:latin typeface="Constantia"/>
                <a:cs typeface="Arial"/>
              </a:rPr>
              <a:t>date</a:t>
            </a:r>
            <a:r>
              <a:rPr lang="sk-SK" sz="1200">
                <a:solidFill>
                  <a:srgbClr val="000000"/>
                </a:solidFill>
                <a:latin typeface="Constantia"/>
                <a:cs typeface="Arial"/>
              </a:rPr>
              <a:t> </a:t>
            </a:r>
            <a:r>
              <a:rPr lang="en-US" sz="1200">
                <a:solidFill>
                  <a:srgbClr val="000000"/>
                </a:solidFill>
                <a:latin typeface="Constantia"/>
                <a:cs typeface="Arial"/>
              </a:rPr>
              <a:t>19</a:t>
            </a:r>
            <a:r>
              <a:rPr lang="sk-SK" sz="1200">
                <a:solidFill>
                  <a:srgbClr val="000000"/>
                </a:solidFill>
                <a:latin typeface="Constantia"/>
                <a:cs typeface="Arial"/>
              </a:rPr>
              <a:t>.</a:t>
            </a:r>
            <a:r>
              <a:rPr lang="en-US" sz="1200">
                <a:solidFill>
                  <a:srgbClr val="000000"/>
                </a:solidFill>
                <a:latin typeface="Constantia"/>
                <a:cs typeface="Arial"/>
              </a:rPr>
              <a:t>1</a:t>
            </a:r>
            <a:r>
              <a:rPr lang="sk-SK" sz="1200">
                <a:solidFill>
                  <a:srgbClr val="000000"/>
                </a:solidFill>
                <a:latin typeface="Constantia"/>
                <a:cs typeface="Arial"/>
              </a:rPr>
              <a:t>.202</a:t>
            </a:r>
            <a:r>
              <a:rPr lang="en-US" sz="1200">
                <a:solidFill>
                  <a:srgbClr val="000000"/>
                </a:solidFill>
                <a:latin typeface="Constantia"/>
                <a:cs typeface="Arial"/>
              </a:rPr>
              <a:t>3</a:t>
            </a:r>
            <a:r>
              <a:rPr lang="sk-SK" sz="1200">
                <a:solidFill>
                  <a:srgbClr val="000000"/>
                </a:solidFill>
                <a:latin typeface="Constantia"/>
                <a:cs typeface="Arial"/>
              </a:rPr>
              <a:t> – ceny na výrazne nižších úrovniach, </a:t>
            </a: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teplejšie počasie, naplnenie zásobníkov, alternatívne zdroje dodávok plynu, miernejší aktuálny rast svetovej ekonomiky</a:t>
            </a:r>
            <a:endParaRPr 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defTabSz="685800" eaLnBrk="1" hangingPunct="1"/>
            <a:endParaRPr lang="sk-SK" sz="1200">
              <a:solidFill>
                <a:srgbClr val="0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8B922-B132-BF61-AD7A-5D0C9AF9400F}"/>
              </a:ext>
            </a:extLst>
          </p:cNvPr>
          <p:cNvSpPr txBox="1"/>
          <p:nvPr/>
        </p:nvSpPr>
        <p:spPr>
          <a:xfrm>
            <a:off x="3449782" y="3564388"/>
            <a:ext cx="1033842" cy="190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Zdroj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: </a:t>
            </a:r>
            <a:r>
              <a:rPr lang="sk-SK" sz="788">
                <a:solidFill>
                  <a:srgbClr val="000000"/>
                </a:solidFill>
                <a:latin typeface="Constantia"/>
                <a:cs typeface="Arial"/>
              </a:rPr>
              <a:t>Macrobond</a:t>
            </a:r>
            <a:endParaRPr lang="en-US" sz="900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C3403-C0B3-FB5C-3972-1ABA39B5B4E2}"/>
              </a:ext>
            </a:extLst>
          </p:cNvPr>
          <p:cNvSpPr txBox="1"/>
          <p:nvPr/>
        </p:nvSpPr>
        <p:spPr>
          <a:xfrm>
            <a:off x="7474044" y="3564388"/>
            <a:ext cx="1033842" cy="190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Zdroj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: </a:t>
            </a:r>
            <a:r>
              <a:rPr lang="sk-SK" sz="788">
                <a:solidFill>
                  <a:srgbClr val="000000"/>
                </a:solidFill>
                <a:latin typeface="Constantia"/>
                <a:cs typeface="Arial"/>
              </a:rPr>
              <a:t>Macrobond</a:t>
            </a:r>
            <a:endParaRPr lang="en-US" sz="788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6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6A1C1-26B8-0CA7-D2D1-34D14160F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77" y="2806042"/>
            <a:ext cx="4335211" cy="1758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1843E4-AB7D-7702-A889-FF8AA79F5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180" y="2787382"/>
            <a:ext cx="3935042" cy="1777352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2874" y="1042965"/>
            <a:ext cx="6902450" cy="1528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0385" lvl="1" indent="-200660" algn="just" defTabSz="685800" eaLnBrk="1" hangingPunct="1">
              <a:tabLst>
                <a:tab pos="540544" algn="l"/>
              </a:tabLst>
            </a:pPr>
            <a:r>
              <a:rPr lang="en-US" altLang="sk-SK" sz="1200" err="1">
                <a:solidFill>
                  <a:srgbClr val="000000"/>
                </a:solidFill>
                <a:latin typeface="Constantia"/>
                <a:cs typeface="Arial"/>
              </a:rPr>
              <a:t>Ceny</a:t>
            </a:r>
            <a:r>
              <a:rPr lang="en-US" altLang="sk-SK" sz="1200">
                <a:solidFill>
                  <a:srgbClr val="000000"/>
                </a:solidFill>
                <a:latin typeface="Constantia"/>
                <a:cs typeface="Arial"/>
              </a:rPr>
              <a:t> </a:t>
            </a:r>
            <a:r>
              <a:rPr lang="en-US" altLang="sk-SK" sz="1200" err="1">
                <a:solidFill>
                  <a:srgbClr val="000000"/>
                </a:solidFill>
                <a:latin typeface="Constantia"/>
                <a:cs typeface="Arial"/>
              </a:rPr>
              <a:t>potrav</a:t>
            </a:r>
            <a:r>
              <a:rPr lang="sk-SK" altLang="sk-SK" sz="1200" err="1">
                <a:solidFill>
                  <a:srgbClr val="000000"/>
                </a:solidFill>
                <a:latin typeface="Constantia"/>
                <a:cs typeface="Arial"/>
              </a:rPr>
              <a:t>ín</a:t>
            </a: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 globálne klesajú len pozvoľne</a:t>
            </a:r>
            <a:endParaRPr lang="sk-SK"/>
          </a:p>
          <a:p>
            <a:pPr marL="540385" lvl="1" indent="-200660" algn="just" defTabSz="685800" eaLnBrk="1" hangingPunct="1">
              <a:tabLst>
                <a:tab pos="540544" algn="l"/>
              </a:tabLst>
            </a:pP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Euro posilnilo voči USD a predpokladá sa jeho ďalšie mierne posilňovanie aj z hľadiska efektívneho kurzu (podľa </a:t>
            </a:r>
            <a:r>
              <a:rPr lang="sk-SK" altLang="sk-SK" sz="1200" err="1">
                <a:solidFill>
                  <a:srgbClr val="000000"/>
                </a:solidFill>
                <a:latin typeface="Constantia"/>
                <a:cs typeface="Arial"/>
              </a:rPr>
              <a:t>forwardových</a:t>
            </a: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 kurzov, cca 3 % kumulatívne)</a:t>
            </a:r>
          </a:p>
          <a:p>
            <a:pPr marL="540385" lvl="1" indent="-200660" algn="just" defTabSz="685800" eaLnBrk="1" hangingPunct="1">
              <a:tabLst>
                <a:tab pos="540544" algn="l"/>
              </a:tabLst>
            </a:pP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Vrchol sprísňovania politiky ECB cca v polovici roka 2023, od roku 2024 sa očakáva aj mierny pokles sadzieb</a:t>
            </a:r>
            <a:endParaRPr lang="sk-SK" altLang="sk-SK" sz="120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540385" lvl="1" indent="-200660" algn="just" defTabSz="685800" eaLnBrk="1" hangingPunct="1"/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Riziková prirážka na SK dlh – na úrovni asi 1,5 </a:t>
            </a:r>
            <a:r>
              <a:rPr lang="sk-SK" altLang="sk-SK" sz="1200" err="1">
                <a:solidFill>
                  <a:srgbClr val="000000"/>
                </a:solidFill>
                <a:latin typeface="Constantia"/>
                <a:cs typeface="Arial"/>
              </a:rPr>
              <a:t>p.b</a:t>
            </a: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. Bundy sú podľa trhových očakávaní 2,2 </a:t>
            </a:r>
            <a:r>
              <a:rPr lang="en-US" altLang="sk-SK" sz="1200">
                <a:solidFill>
                  <a:srgbClr val="000000"/>
                </a:solidFill>
                <a:latin typeface="Constantia"/>
                <a:cs typeface="Arial"/>
              </a:rPr>
              <a:t>% </a:t>
            </a:r>
            <a:r>
              <a:rPr lang="en-US" altLang="sk-SK" sz="1200" err="1">
                <a:solidFill>
                  <a:srgbClr val="000000"/>
                </a:solidFill>
                <a:latin typeface="Constantia"/>
                <a:cs typeface="Arial"/>
              </a:rPr>
              <a:t>na</a:t>
            </a:r>
            <a:r>
              <a:rPr lang="en-US" altLang="sk-SK" sz="1200">
                <a:solidFill>
                  <a:srgbClr val="000000"/>
                </a:solidFill>
                <a:latin typeface="Constantia"/>
                <a:cs typeface="Arial"/>
              </a:rPr>
              <a:t> celom </a:t>
            </a:r>
            <a:r>
              <a:rPr lang="en-US" altLang="sk-SK" sz="1200" err="1">
                <a:solidFill>
                  <a:srgbClr val="000000"/>
                </a:solidFill>
                <a:latin typeface="Constantia"/>
                <a:cs typeface="Arial"/>
              </a:rPr>
              <a:t>horizonte</a:t>
            </a:r>
            <a:endParaRPr lang="en-US" altLang="sk-SK" sz="1200">
              <a:solidFill>
                <a:srgbClr val="000000"/>
              </a:solidFill>
              <a:latin typeface="Constantia"/>
              <a:cs typeface="Arial"/>
            </a:endParaRPr>
          </a:p>
          <a:p>
            <a:pPr marL="213995" lvl="2" indent="-213995" defTabSz="685800" eaLnBrk="1" hangingPunct="1"/>
            <a:endParaRPr lang="sk-SK" altLang="sk-SK" sz="150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213995" lvl="2" indent="-213995" defTabSz="685800" eaLnBrk="1" hangingPunct="1"/>
            <a:endParaRPr lang="sk-SK" altLang="sk-SK" sz="150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213995" lvl="2" indent="-213995" defTabSz="685800" eaLnBrk="1" hangingPunct="1">
              <a:buNone/>
            </a:pPr>
            <a:endParaRPr lang="sk-SK" altLang="sk-SK" sz="150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6450" y="3412"/>
            <a:ext cx="5543551" cy="1250342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13B5EA"/>
                </a:solidFill>
                <a:latin typeface="Constantia"/>
              </a:rPr>
              <a:t>Extern</a:t>
            </a:r>
            <a:r>
              <a:rPr lang="sk-SK" sz="2400" b="1">
                <a:solidFill>
                  <a:srgbClr val="13B5EA"/>
                </a:solidFill>
                <a:latin typeface="Constantia"/>
              </a:rPr>
              <a:t>é predpoklady</a:t>
            </a:r>
            <a:br>
              <a:rPr lang="sk-SK" sz="2400" b="1">
                <a:latin typeface="Constantia" pitchFamily="18" charset="0"/>
              </a:rPr>
            </a:br>
            <a:endParaRPr lang="sk-SK" sz="1500" b="1">
              <a:solidFill>
                <a:schemeClr val="tx1">
                  <a:lumMod val="50000"/>
                  <a:lumOff val="50000"/>
                </a:scheme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2AE5D5F-EAE0-4527-8F6D-A3B68647CAE9}" type="slidenum">
              <a:rPr lang="sk-SK">
                <a:solidFill>
                  <a:srgbClr val="000000"/>
                </a:solidFill>
                <a:latin typeface="Constantia" pitchFamily="18" charset="0"/>
                <a:cs typeface="Arial" charset="0"/>
              </a:rPr>
              <a:pPr defTabSz="685800" eaLnBrk="1" hangingPunct="1"/>
              <a:t>3</a:t>
            </a:fld>
            <a:endParaRPr lang="sk-SK">
              <a:solidFill>
                <a:srgbClr val="000000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4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56F34-397D-46CD-BC46-37DE3BBD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69" y="3419853"/>
            <a:ext cx="3052228" cy="91344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76301" y="856542"/>
            <a:ext cx="7391399" cy="179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53720" lvl="1" indent="-213995" algn="just" defTabSz="685800" eaLnBrk="1" hangingPunct="1">
              <a:buFont typeface="Arial"/>
              <a:buChar char="•"/>
              <a:tabLst>
                <a:tab pos="540544" algn="l"/>
              </a:tabLst>
            </a:pP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Rozloženie rastu cien v rokoch 24-25, aby sa v roku 2025 už pokryli náklady dodávateľov, resp. trhové ceny komodít.</a:t>
            </a:r>
            <a:endParaRPr lang="sk-SK"/>
          </a:p>
          <a:p>
            <a:pPr marL="553720" lvl="1" indent="-213995" algn="just" defTabSz="685800" eaLnBrk="1" hangingPunct="1">
              <a:buFont typeface="Arial"/>
              <a:buChar char="•"/>
              <a:tabLst>
                <a:tab pos="540544" algn="l"/>
              </a:tabLst>
            </a:pP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Predpokladáme, že vláda SR rozloží nárast na trhovú úroveň tak, aby sa táto dosiahla až v roku 2025, inak by hrozili približne 70 % a viac percentné nárasty cien energií v jednom roku (2024) </a:t>
            </a:r>
            <a:endParaRPr lang="en-US" altLang="sk-SK" sz="1200">
              <a:solidFill>
                <a:srgbClr val="000000"/>
              </a:solidFill>
              <a:latin typeface="Constantia"/>
              <a:cs typeface="Arial"/>
            </a:endParaRPr>
          </a:p>
          <a:p>
            <a:pPr marL="553720" lvl="1" indent="-213995" algn="just" defTabSz="685800" eaLnBrk="1" hangingPunct="1">
              <a:buFont typeface="Arial"/>
              <a:buChar char="•"/>
              <a:tabLst>
                <a:tab pos="540544" algn="l"/>
              </a:tabLst>
            </a:pP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Teplo je z veľkej časti ovplyvnené vývojom cien plynu, prenos nebýva historicky 100 %, zdroje na výrobu tepla sa rôznia.</a:t>
            </a:r>
          </a:p>
          <a:p>
            <a:pPr marL="553720" lvl="1" indent="-213995" algn="just" defTabSz="685800" eaLnBrk="1" hangingPunct="1">
              <a:buFont typeface="Arial"/>
              <a:buChar char="•"/>
              <a:tabLst>
                <a:tab pos="540544" algn="l"/>
              </a:tabLst>
            </a:pPr>
            <a:r>
              <a:rPr lang="sk-SK" altLang="sk-SK" sz="1200">
                <a:solidFill>
                  <a:srgbClr val="000000"/>
                </a:solidFill>
                <a:latin typeface="Constantia"/>
                <a:cs typeface="Arial"/>
              </a:rPr>
              <a:t>Regulované ceny </a:t>
            </a:r>
            <a:r>
              <a:rPr lang="sk-SK" altLang="sk-SK" sz="1200" b="1">
                <a:solidFill>
                  <a:srgbClr val="000000"/>
                </a:solidFill>
                <a:latin typeface="Constantia"/>
                <a:cs typeface="Arial"/>
              </a:rPr>
              <a:t>znižujú infláciu v r.2023 – ale opačne pôsobí vyššia aktuálna inflácia, vyššie ceny potravín, perzistentná jadrová inflácia.   </a:t>
            </a:r>
          </a:p>
          <a:p>
            <a:pPr marL="553720" lvl="1" indent="-213995" algn="just" defTabSz="685800" eaLnBrk="1" hangingPunct="1">
              <a:buFont typeface="Arial"/>
              <a:buChar char="•"/>
              <a:tabLst>
                <a:tab pos="540544" algn="l"/>
              </a:tabLst>
            </a:pPr>
            <a:endParaRPr lang="sk-SK" altLang="sk-SK" sz="1200">
              <a:solidFill>
                <a:srgbClr val="00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  <a:p>
            <a:pPr marL="553720" lvl="1" indent="-213995" algn="just" defTabSz="685800" eaLnBrk="1" hangingPunct="1">
              <a:buFont typeface="Arial"/>
              <a:buChar char="•"/>
              <a:tabLst>
                <a:tab pos="540544" algn="l"/>
              </a:tabLst>
            </a:pPr>
            <a:endParaRPr lang="sk-SK" altLang="sk-SK" sz="1200">
              <a:solidFill>
                <a:srgbClr val="00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  <a:p>
            <a:pPr marL="257175" indent="-257175" defTabSz="685800" eaLnBrk="1" hangingPunct="1"/>
            <a:endParaRPr lang="sk-SK" altLang="sk-SK" sz="1350">
              <a:solidFill>
                <a:srgbClr val="414042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  <a:p>
            <a:pPr marL="213995" lvl="2" indent="-213995" defTabSz="685800" eaLnBrk="1" hangingPunct="1"/>
            <a:endParaRPr lang="sk-SK" altLang="sk-SK" sz="1500">
              <a:solidFill>
                <a:srgbClr val="FF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  <a:p>
            <a:pPr marL="213995" lvl="2" indent="-213995" defTabSz="685800" eaLnBrk="1" hangingPunct="1"/>
            <a:endParaRPr lang="sk-SK" altLang="sk-SK" sz="1500">
              <a:solidFill>
                <a:srgbClr val="FF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  <a:p>
            <a:pPr marL="0" lvl="2" indent="0" defTabSz="685800" eaLnBrk="1" hangingPunct="1">
              <a:buNone/>
            </a:pPr>
            <a:endParaRPr lang="sk-SK" altLang="sk-SK" sz="1500">
              <a:solidFill>
                <a:srgbClr val="00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  <a:p>
            <a:pPr marL="213995" lvl="2" indent="-213995" defTabSz="685800" eaLnBrk="1" hangingPunct="1">
              <a:buNone/>
            </a:pPr>
            <a:endParaRPr lang="sk-SK" altLang="sk-SK" sz="1500">
              <a:solidFill>
                <a:srgbClr val="FF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FFD05-0DDC-BF5E-70BF-288D9F38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393" y="3419854"/>
            <a:ext cx="2599224" cy="913442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73" y="-181091"/>
            <a:ext cx="7238999" cy="1123342"/>
          </a:xfrm>
        </p:spPr>
        <p:txBody>
          <a:bodyPr/>
          <a:lstStyle/>
          <a:p>
            <a:pPr eaLnBrk="1" hangingPunct="1"/>
            <a:r>
              <a:rPr lang="en-US" sz="3000" b="1">
                <a:solidFill>
                  <a:schemeClr val="tx1"/>
                </a:solidFill>
                <a:latin typeface="Constantia"/>
              </a:rPr>
              <a:t>  </a:t>
            </a:r>
            <a:r>
              <a:rPr lang="en-US" sz="2400" b="1" kern="1200">
                <a:solidFill>
                  <a:srgbClr val="13B5EA"/>
                </a:solidFill>
                <a:latin typeface="+mn-lt"/>
                <a:ea typeface="+mn-ea"/>
                <a:cs typeface="Arial"/>
              </a:rPr>
              <a:t>P</a:t>
            </a:r>
            <a:r>
              <a:rPr lang="sk-SK" sz="2400" b="1" kern="1200" err="1">
                <a:solidFill>
                  <a:srgbClr val="13B5EA"/>
                </a:solidFill>
                <a:latin typeface="+mn-lt"/>
                <a:ea typeface="+mn-ea"/>
                <a:cs typeface="Arial"/>
              </a:rPr>
              <a:t>redpoklady</a:t>
            </a:r>
            <a:r>
              <a:rPr lang="sk-SK" sz="2400" b="1" kern="1200">
                <a:solidFill>
                  <a:srgbClr val="13B5EA"/>
                </a:solidFill>
                <a:latin typeface="+mn-lt"/>
                <a:ea typeface="+mn-ea"/>
                <a:cs typeface="Arial"/>
              </a:rPr>
              <a:t> rastu regulovaných cien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2AE5D5F-EAE0-4527-8F6D-A3B68647CAE9}" type="slidenum">
              <a:rPr lang="sk-SK">
                <a:solidFill>
                  <a:srgbClr val="000000"/>
                </a:solidFill>
                <a:latin typeface="Constantia" pitchFamily="18" charset="0"/>
                <a:cs typeface="Arial" charset="0"/>
              </a:rPr>
              <a:pPr defTabSz="685800" eaLnBrk="1" hangingPunct="1"/>
              <a:t>4</a:t>
            </a:fld>
            <a:endParaRPr lang="sk-SK">
              <a:solidFill>
                <a:srgbClr val="0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E6196-FC00-C27B-70E1-07D84F35A219}"/>
              </a:ext>
            </a:extLst>
          </p:cNvPr>
          <p:cNvSpPr txBox="1"/>
          <p:nvPr/>
        </p:nvSpPr>
        <p:spPr>
          <a:xfrm>
            <a:off x="1770282" y="3073934"/>
            <a:ext cx="5059484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eaLnBrk="1" hangingPunct="1"/>
            <a:r>
              <a:rPr lang="en-US" sz="1350">
                <a:solidFill>
                  <a:srgbClr val="000000"/>
                </a:solidFill>
                <a:latin typeface="Constantia"/>
                <a:cs typeface="Arial"/>
              </a:rPr>
              <a:t>  </a:t>
            </a:r>
            <a:r>
              <a:rPr lang="sk-SK" sz="1050">
                <a:solidFill>
                  <a:srgbClr val="000000"/>
                </a:solidFill>
                <a:latin typeface="Constantia"/>
                <a:cs typeface="Arial"/>
              </a:rPr>
              <a:t>Rast v januári príslušného kalendárneho roka , koncová cena pre spotrebiteľov v %</a:t>
            </a:r>
            <a:r>
              <a:rPr lang="en-US" sz="1050">
                <a:solidFill>
                  <a:srgbClr val="000000"/>
                </a:solidFill>
                <a:latin typeface="Constantia"/>
                <a:cs typeface="Arial"/>
              </a:rPr>
              <a:t> </a:t>
            </a:r>
            <a:endParaRPr lang="en-US" sz="1050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9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CAF742-A727-75C8-86A7-11E79BFFF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9732"/>
            <a:ext cx="3429297" cy="2166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8E949-C1B7-F798-B959-C5FC727C3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977" y="1114228"/>
            <a:ext cx="3631556" cy="21668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2AE5D5F-EAE0-4527-8F6D-A3B68647CAE9}" type="slidenum">
              <a:rPr lang="sk-SK">
                <a:solidFill>
                  <a:srgbClr val="000000"/>
                </a:solidFill>
                <a:latin typeface="Arial" charset="0"/>
                <a:cs typeface="Arial" charset="0"/>
              </a:rPr>
              <a:pPr defTabSz="685800" eaLnBrk="1" hangingPunct="1"/>
              <a:t>5</a:t>
            </a:fld>
            <a:endParaRPr lang="sk-SK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4114" y="224748"/>
            <a:ext cx="6310181" cy="66941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 eaLnBrk="1" hangingPunct="1"/>
            <a:r>
              <a:rPr lang="sk-SK" sz="2400" b="1">
                <a:solidFill>
                  <a:srgbClr val="13B5EA"/>
                </a:solidFill>
                <a:latin typeface="Constantia"/>
                <a:cs typeface="Arial"/>
              </a:rPr>
              <a:t>Výhľad zahraničného dopytu </a:t>
            </a:r>
            <a:endParaRPr lang="sk-SK"/>
          </a:p>
          <a:p>
            <a:pPr algn="ctr" defTabSz="685800" eaLnBrk="1" hangingPunct="1"/>
            <a:r>
              <a:rPr lang="sk-SK" sz="1500" b="1">
                <a:solidFill>
                  <a:srgbClr val="000000"/>
                </a:solidFill>
                <a:latin typeface="Constantia"/>
                <a:cs typeface="Arial"/>
              </a:rPr>
              <a:t>(porovnanie s minulou prognózou, čo nové z inštitúcii)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E7A00F-D6C3-4876-A40B-5AF824EF2BFC}"/>
              </a:ext>
            </a:extLst>
          </p:cNvPr>
          <p:cNvSpPr/>
          <p:nvPr/>
        </p:nvSpPr>
        <p:spPr>
          <a:xfrm>
            <a:off x="845530" y="3512130"/>
            <a:ext cx="7626957" cy="807913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213995" indent="-213995" algn="just" defTabSz="685800" eaLnBrk="1" hangingPunct="1">
              <a:buFont typeface="Arial" panose="020B0604020202020204" pitchFamily="34" charset="0"/>
              <a:buChar char="•"/>
            </a:pPr>
            <a:r>
              <a:rPr lang="sk-SK" sz="1200">
                <a:solidFill>
                  <a:srgbClr val="000000"/>
                </a:solidFill>
                <a:latin typeface="Constantia"/>
                <a:cs typeface="Arial"/>
              </a:rPr>
              <a:t>Od septembra do decembra bola tendencia k zhoršovaniu výhľadu rastu našich obchodných partnerov</a:t>
            </a:r>
            <a:endParaRPr lang="sk-SK"/>
          </a:p>
          <a:p>
            <a:pPr marL="213995" indent="-213995" algn="just" defTabSz="685800" eaLnBrk="1" hangingPunct="1">
              <a:buFont typeface="Arial" panose="020B0604020202020204" pitchFamily="34" charset="0"/>
              <a:buChar char="•"/>
            </a:pPr>
            <a:r>
              <a:rPr lang="sk-SK" sz="1200">
                <a:solidFill>
                  <a:srgbClr val="000000"/>
                </a:solidFill>
                <a:latin typeface="Constantia"/>
                <a:cs typeface="Arial"/>
              </a:rPr>
              <a:t>Teraz sa sentiment otáča k lepšiemu: výraznejší pokles cien komodít, inflácia je za vrcholom, cyklus sprísňovania už nemusí trvať dlho, globálna ekonomika nie je výrazne zasiahnutá a rastie stále solídne, posledné prieskumy sa zlepšujú</a:t>
            </a:r>
            <a:endParaRPr lang="sk-SK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70C74-866C-BA7E-C1B5-C85298FA6075}"/>
              </a:ext>
            </a:extLst>
          </p:cNvPr>
          <p:cNvSpPr txBox="1"/>
          <p:nvPr/>
        </p:nvSpPr>
        <p:spPr>
          <a:xfrm>
            <a:off x="2466072" y="3236883"/>
            <a:ext cx="2257397" cy="190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Zdroj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: </a:t>
            </a:r>
            <a:r>
              <a:rPr lang="sk-SK" sz="788">
                <a:solidFill>
                  <a:srgbClr val="000000"/>
                </a:solidFill>
                <a:latin typeface="Constantia"/>
                <a:cs typeface="Arial"/>
              </a:rPr>
              <a:t>NBS, </a:t>
            </a:r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Výpočty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 RRZ, </a:t>
            </a:r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na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 </a:t>
            </a:r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základe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 </a:t>
            </a:r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výhľadu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 E</a:t>
            </a:r>
            <a:r>
              <a:rPr lang="sk-SK" sz="788">
                <a:solidFill>
                  <a:srgbClr val="000000"/>
                </a:solidFill>
                <a:latin typeface="Constantia"/>
                <a:cs typeface="Arial"/>
              </a:rPr>
              <a:t>C</a:t>
            </a:r>
            <a:endParaRPr lang="en-US" sz="788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292EF-2D5E-0E80-1F47-E13E1DE43559}"/>
              </a:ext>
            </a:extLst>
          </p:cNvPr>
          <p:cNvSpPr txBox="1"/>
          <p:nvPr/>
        </p:nvSpPr>
        <p:spPr>
          <a:xfrm>
            <a:off x="6703869" y="3236883"/>
            <a:ext cx="998975" cy="190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Zdroj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: </a:t>
            </a:r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Výpočty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 RRZ</a:t>
            </a:r>
            <a:endParaRPr lang="en-US" sz="900">
              <a:solidFill>
                <a:srgbClr val="000000"/>
              </a:solidFill>
              <a:highlight>
                <a:srgbClr val="FFFF00"/>
              </a:highlight>
              <a:latin typeface="Constanti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45782-1BC5-CE6F-DDC4-FEA0224D29CC}"/>
              </a:ext>
            </a:extLst>
          </p:cNvPr>
          <p:cNvSpPr txBox="1"/>
          <p:nvPr/>
        </p:nvSpPr>
        <p:spPr>
          <a:xfrm>
            <a:off x="788977" y="943971"/>
            <a:ext cx="1021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hangingPunct="1"/>
            <a:r>
              <a:rPr lang="sk-SK" sz="1050">
                <a:solidFill>
                  <a:srgbClr val="000000"/>
                </a:solidFill>
                <a:latin typeface="Constantia"/>
                <a:cs typeface="Arial" charset="0"/>
              </a:rPr>
              <a:t>Rast v %</a:t>
            </a:r>
            <a:endParaRPr lang="en-US" sz="1050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671" y="102394"/>
            <a:ext cx="5973048" cy="857250"/>
          </a:xfrm>
        </p:spPr>
        <p:txBody>
          <a:bodyPr/>
          <a:lstStyle/>
          <a:p>
            <a:r>
              <a:rPr lang="sk-SK" altLang="sk-SK" sz="2700" b="1">
                <a:solidFill>
                  <a:srgbClr val="13B5EA"/>
                </a:solidFill>
              </a:rPr>
              <a:t>Fiškálne predpoklady a zdroje EÚ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>
              <a:defRPr/>
            </a:pPr>
            <a:fld id="{829FD5DA-F677-4ECD-BAD4-D9E1A6C36CA2}" type="slidenum">
              <a:rPr lang="sk-SK">
                <a:solidFill>
                  <a:srgbClr val="000000"/>
                </a:solidFill>
                <a:latin typeface="Arial" charset="0"/>
                <a:cs typeface="Arial" charset="0"/>
              </a:rPr>
              <a:pPr defTabSz="685800" eaLnBrk="1" hangingPunct="1">
                <a:defRPr/>
              </a:pPr>
              <a:t>6</a:t>
            </a:fld>
            <a:endParaRPr lang="sk-SK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23326-0ADB-4F0A-84FF-878C4BF04C38}"/>
              </a:ext>
            </a:extLst>
          </p:cNvPr>
          <p:cNvSpPr/>
          <p:nvPr/>
        </p:nvSpPr>
        <p:spPr>
          <a:xfrm>
            <a:off x="1270465" y="783173"/>
            <a:ext cx="6663696" cy="2269852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213995" indent="-213995" defTabSz="685800" eaLnBrk="1" hangingPunct="1">
              <a:buFont typeface="Arial" panose="020B0604020202020204" pitchFamily="34" charset="0"/>
              <a:buChar char="•"/>
            </a:pP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V tomto roku výrazný, 16 %-</a:t>
            </a:r>
            <a:r>
              <a:rPr lang="sk-SK" sz="1300" err="1">
                <a:solidFill>
                  <a:srgbClr val="000000"/>
                </a:solidFill>
                <a:latin typeface="Constantia"/>
                <a:cs typeface="Arial"/>
              </a:rPr>
              <a:t>ný</a:t>
            </a: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 rast platového balíka, vytiahne aj celkovú priemernú mzdu mierne nad 10 %</a:t>
            </a:r>
            <a:endParaRPr lang="sk-SK" sz="1300"/>
          </a:p>
          <a:p>
            <a:pPr marL="213995" indent="-213995" defTabSz="685800" eaLnBrk="1" hangingPunct="1">
              <a:buFont typeface="Arial" panose="020B0604020202020204" pitchFamily="34" charset="0"/>
              <a:buChar char="•"/>
            </a:pP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Medzispotreba kvôli energiám a inflácii až cca 17 %</a:t>
            </a:r>
          </a:p>
          <a:p>
            <a:pPr marL="213995" indent="-213995" defTabSz="685800" eaLnBrk="1" hangingPunct="1">
              <a:buFont typeface="Arial" panose="020B0604020202020204" pitchFamily="34" charset="0"/>
              <a:buChar char="•"/>
            </a:pP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Investície budú rásť vysokým tempom, až cca 50 %</a:t>
            </a:r>
          </a:p>
          <a:p>
            <a:pPr marL="556895" lvl="1" indent="-213995" defTabSz="685800" eaLnBrk="1" hangingPunct="1">
              <a:buFont typeface="Arial" panose="020B0604020202020204" pitchFamily="34" charset="0"/>
              <a:buChar char="•"/>
            </a:pP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3. programové obdobie – dočerpanie takmer celého balíka v tomto roku</a:t>
            </a:r>
          </a:p>
          <a:p>
            <a:pPr marL="556895" lvl="1" indent="-213995" defTabSz="685800" eaLnBrk="1" hangingPunct="1">
              <a:buFont typeface="Arial" panose="020B0604020202020204" pitchFamily="34" charset="0"/>
              <a:buChar char="•"/>
            </a:pP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Ale zároveň odsunutie časti realizácie plánu obnovy na neskoršie roky</a:t>
            </a:r>
          </a:p>
          <a:p>
            <a:pPr marL="556895" lvl="1" indent="-213995" defTabSz="685800" eaLnBrk="1" hangingPunct="1">
              <a:buFont typeface="Arial" panose="020B0604020202020204" pitchFamily="34" charset="0"/>
              <a:buChar char="•"/>
            </a:pP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Investície sa čiastočne presúvajú na </a:t>
            </a:r>
            <a:r>
              <a:rPr lang="sk-SK" sz="1300" err="1">
                <a:solidFill>
                  <a:srgbClr val="000000"/>
                </a:solidFill>
                <a:latin typeface="Constantia"/>
                <a:cs typeface="Arial"/>
              </a:rPr>
              <a:t>energokompenzácie</a:t>
            </a:r>
            <a:endParaRPr lang="sk-SK" sz="1300">
              <a:solidFill>
                <a:srgbClr val="000000"/>
              </a:solidFill>
              <a:latin typeface="Constantia"/>
              <a:cs typeface="Arial"/>
            </a:endParaRPr>
          </a:p>
          <a:p>
            <a:pPr marL="556895" lvl="1" indent="-213995" defTabSz="685800" eaLnBrk="1" hangingPunct="1">
              <a:buFont typeface="Arial" panose="020B0604020202020204" pitchFamily="34" charset="0"/>
              <a:buChar char="•"/>
            </a:pPr>
            <a:r>
              <a:rPr lang="sk-SK" sz="1300">
                <a:solidFill>
                  <a:srgbClr val="000000"/>
                </a:solidFill>
                <a:latin typeface="Constantia"/>
                <a:cs typeface="Arial"/>
              </a:rPr>
              <a:t>Malý brzdiaci efekt na ekonomiku oproti pôvodným očakávaniam</a:t>
            </a:r>
          </a:p>
          <a:p>
            <a:pPr marL="556895" lvl="1" indent="-213995" defTabSz="685800" eaLnBrk="1" hangingPunct="1">
              <a:buFont typeface="Arial" panose="020B0604020202020204" pitchFamily="34" charset="0"/>
              <a:buChar char="•"/>
            </a:pPr>
            <a:endParaRPr lang="sk-SK" sz="1300">
              <a:solidFill>
                <a:srgbClr val="000000"/>
              </a:solidFill>
              <a:latin typeface="Constantia"/>
              <a:cs typeface="Arial"/>
            </a:endParaRPr>
          </a:p>
          <a:p>
            <a:pPr marL="556895" lvl="1" indent="-213995" defTabSz="685800" eaLnBrk="1" hangingPunct="1">
              <a:buFont typeface="Arial" panose="020B0604020202020204" pitchFamily="34" charset="0"/>
              <a:buChar char="•"/>
            </a:pPr>
            <a:endParaRPr lang="sk-SK" sz="1300">
              <a:solidFill>
                <a:srgbClr val="000000"/>
              </a:solidFill>
              <a:latin typeface="Constantia"/>
              <a:cs typeface="Arial"/>
            </a:endParaRPr>
          </a:p>
          <a:p>
            <a:pPr marL="213995" indent="-213995" defTabSz="685800" eaLnBrk="1" hangingPunct="1">
              <a:buFont typeface="Arial" panose="020B0604020202020204" pitchFamily="34" charset="0"/>
              <a:buChar char="•"/>
            </a:pPr>
            <a:endParaRPr lang="sk-SK" sz="1300" b="1">
              <a:solidFill>
                <a:srgbClr val="000000"/>
              </a:solidFill>
              <a:highlight>
                <a:srgbClr val="FFFF00"/>
              </a:highlight>
              <a:latin typeface="Constanti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FFEB2-CE11-F6DF-81C2-CEF6C3114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385" y="2922076"/>
            <a:ext cx="3429297" cy="2057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9D518-B039-EB5C-11D9-32AF942398F8}"/>
              </a:ext>
            </a:extLst>
          </p:cNvPr>
          <p:cNvSpPr txBox="1"/>
          <p:nvPr/>
        </p:nvSpPr>
        <p:spPr>
          <a:xfrm>
            <a:off x="2922608" y="2688482"/>
            <a:ext cx="1822304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 eaLnBrk="1" hangingPunct="1"/>
            <a:r>
              <a:rPr lang="en-US" sz="1350">
                <a:solidFill>
                  <a:srgbClr val="000000"/>
                </a:solidFill>
                <a:latin typeface="Constantia"/>
                <a:cs typeface="Arial"/>
              </a:rPr>
              <a:t>  </a:t>
            </a:r>
            <a:r>
              <a:rPr lang="sk-SK" sz="1050">
                <a:solidFill>
                  <a:srgbClr val="000000"/>
                </a:solidFill>
                <a:latin typeface="Constantia"/>
                <a:cs typeface="Arial"/>
              </a:rPr>
              <a:t>EŠIF</a:t>
            </a:r>
            <a:r>
              <a:rPr lang="en-US" sz="1050">
                <a:solidFill>
                  <a:srgbClr val="000000"/>
                </a:solidFill>
                <a:latin typeface="Constantia"/>
                <a:cs typeface="Arial"/>
              </a:rPr>
              <a:t>+POO</a:t>
            </a:r>
            <a:r>
              <a:rPr lang="sk-SK" sz="1050">
                <a:solidFill>
                  <a:srgbClr val="000000"/>
                </a:solidFill>
                <a:latin typeface="Constantia"/>
                <a:cs typeface="Arial"/>
              </a:rPr>
              <a:t> v mil. eur</a:t>
            </a:r>
            <a:endParaRPr lang="en-US" sz="1050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D7D7B-2360-967B-05A8-989D1B38DBAB}"/>
              </a:ext>
            </a:extLst>
          </p:cNvPr>
          <p:cNvSpPr txBox="1"/>
          <p:nvPr/>
        </p:nvSpPr>
        <p:spPr>
          <a:xfrm>
            <a:off x="2746354" y="4955604"/>
            <a:ext cx="1247600" cy="190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Zdroj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: </a:t>
            </a:r>
            <a:r>
              <a:rPr lang="en-US" sz="788" err="1">
                <a:solidFill>
                  <a:srgbClr val="000000"/>
                </a:solidFill>
                <a:latin typeface="Constantia"/>
                <a:cs typeface="Arial"/>
              </a:rPr>
              <a:t>výpočty</a:t>
            </a:r>
            <a:r>
              <a:rPr lang="en-US" sz="788">
                <a:solidFill>
                  <a:srgbClr val="000000"/>
                </a:solidFill>
                <a:latin typeface="Constantia"/>
                <a:cs typeface="Arial"/>
              </a:rPr>
              <a:t> KRRZ</a:t>
            </a:r>
            <a:endParaRPr lang="en-US" sz="900">
              <a:solidFill>
                <a:srgbClr val="000000"/>
              </a:solidFill>
              <a:highlight>
                <a:srgbClr val="FFFF00"/>
              </a:highlight>
              <a:latin typeface="Constanti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872" y="114300"/>
            <a:ext cx="7485255" cy="1085851"/>
          </a:xfrm>
        </p:spPr>
        <p:txBody>
          <a:bodyPr/>
          <a:lstStyle/>
          <a:p>
            <a:pPr algn="r"/>
            <a:r>
              <a:rPr lang="sk-SK" sz="2400" b="1">
                <a:solidFill>
                  <a:srgbClr val="13B5EA"/>
                </a:solidFill>
                <a:latin typeface="Constantia"/>
              </a:rPr>
              <a:t>Smerovanie prognózy (zatiaľ skôr kvalitatívne, zverejnenie plánované v strede februára)</a:t>
            </a:r>
            <a:br>
              <a:rPr lang="sk-SK" sz="2400" b="1">
                <a:solidFill>
                  <a:srgbClr val="13B5EA"/>
                </a:solidFill>
                <a:highlight>
                  <a:srgbClr val="FFFF00"/>
                </a:highlight>
                <a:latin typeface="Constantia"/>
              </a:rPr>
            </a:br>
            <a:r>
              <a:rPr lang="sk-SK" sz="2400" b="1">
                <a:solidFill>
                  <a:srgbClr val="33CCFF"/>
                </a:solidFill>
                <a:latin typeface="Constantia"/>
              </a:rPr>
              <a:t> </a:t>
            </a:r>
            <a:endParaRPr lang="sk-SK" sz="2400" b="1">
              <a:solidFill>
                <a:schemeClr val="tx1">
                  <a:lumMod val="50000"/>
                  <a:lumOff val="50000"/>
                </a:scheme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2AE5D5F-EAE0-4527-8F6D-A3B68647CAE9}" type="slidenum">
              <a:rPr lang="sk-SK">
                <a:solidFill>
                  <a:srgbClr val="000000"/>
                </a:solidFill>
                <a:latin typeface="Constantia" pitchFamily="18" charset="0"/>
                <a:cs typeface="Arial" charset="0"/>
              </a:rPr>
              <a:pPr defTabSz="685800" eaLnBrk="1" hangingPunct="1"/>
              <a:t>7</a:t>
            </a:fld>
            <a:endParaRPr lang="sk-SK">
              <a:solidFill>
                <a:srgbClr val="0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036293"/>
            <a:ext cx="8401050" cy="474249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t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39078" indent="-257175" defTabSz="685800" eaLnBrk="1" hangingPunct="1">
              <a:buFont typeface="Arial"/>
              <a:buChar char="•"/>
            </a:pPr>
            <a:r>
              <a:rPr lang="sk-SK" altLang="sk-SK" sz="1500" b="1" u="sng">
                <a:solidFill>
                  <a:srgbClr val="000000"/>
                </a:solidFill>
                <a:latin typeface="Constantia"/>
                <a:cs typeface="Arial"/>
              </a:rPr>
              <a:t>PROGNÓZA RRZ SEPTEMBER 2022: </a:t>
            </a:r>
          </a:p>
          <a:p>
            <a:pPr marL="239078" indent="-257175" defTabSz="685800" eaLnBrk="1" hangingPunct="1">
              <a:buFont typeface="Arial"/>
              <a:buChar char="•"/>
            </a:pPr>
            <a:endParaRPr lang="sk-SK" altLang="sk-SK" sz="1500" b="1" u="sng">
              <a:solidFill>
                <a:srgbClr val="000000"/>
              </a:solidFill>
              <a:latin typeface="Constantia"/>
              <a:cs typeface="Arial"/>
            </a:endParaRPr>
          </a:p>
          <a:p>
            <a:pPr marL="239078" indent="-257175" defTabSz="685800" eaLnBrk="1" hangingPunct="1">
              <a:buFont typeface="Arial"/>
              <a:buChar char="•"/>
            </a:pPr>
            <a:endParaRPr lang="sk-SK" altLang="sk-SK" sz="1500" b="1" u="sng">
              <a:solidFill>
                <a:srgbClr val="000000"/>
              </a:solidFill>
              <a:latin typeface="Constantia"/>
              <a:cs typeface="Arial"/>
            </a:endParaRPr>
          </a:p>
          <a:p>
            <a:pPr marL="239078" indent="-257175" defTabSz="685800" eaLnBrk="1" hangingPunct="1">
              <a:buFont typeface="Arial"/>
              <a:buChar char="•"/>
            </a:pPr>
            <a:r>
              <a:rPr lang="sk-SK" altLang="sk-SK" sz="1500" b="1" u="sng">
                <a:solidFill>
                  <a:srgbClr val="000000"/>
                </a:solidFill>
                <a:latin typeface="Constantia"/>
                <a:cs typeface="Arial"/>
              </a:rPr>
              <a:t>ÚPRAVY FEBRUÁR 2023: </a:t>
            </a:r>
          </a:p>
          <a:p>
            <a:pPr marL="324803" lvl="1" indent="0" defTabSz="685800" eaLnBrk="1" hangingPunct="1">
              <a:buNone/>
            </a:pPr>
            <a:endParaRPr lang="sk-SK" altLang="sk-SK" sz="1200" b="1" u="sng">
              <a:solidFill>
                <a:srgbClr val="000000"/>
              </a:solidFill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altLang="sk-SK" sz="1200" b="1" u="sng">
                <a:solidFill>
                  <a:srgbClr val="000000"/>
                </a:solidFill>
                <a:latin typeface="Constantia"/>
                <a:cs typeface="Arial"/>
              </a:rPr>
              <a:t>Inflácia</a:t>
            </a:r>
            <a:r>
              <a:rPr lang="sk-SK" altLang="sk-SK" sz="1200" b="1">
                <a:solidFill>
                  <a:srgbClr val="000000"/>
                </a:solidFill>
                <a:latin typeface="Constantia"/>
                <a:cs typeface="Arial"/>
              </a:rPr>
              <a:t>  2023 nadol o 2-3 </a:t>
            </a:r>
            <a:r>
              <a:rPr lang="sk-SK" altLang="sk-SK" sz="1200" b="1" err="1">
                <a:solidFill>
                  <a:srgbClr val="000000"/>
                </a:solidFill>
                <a:latin typeface="Constantia"/>
                <a:cs typeface="Arial"/>
              </a:rPr>
              <a:t>p.b</a:t>
            </a:r>
            <a:r>
              <a:rPr lang="sk-SK" altLang="sk-SK" sz="1200" b="1">
                <a:solidFill>
                  <a:srgbClr val="000000"/>
                </a:solidFill>
                <a:latin typeface="Constantia"/>
                <a:cs typeface="Arial"/>
              </a:rPr>
              <a:t>. z dôvodu opatrení</a:t>
            </a: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altLang="sk-SK" sz="1200" b="1">
                <a:solidFill>
                  <a:srgbClr val="000000"/>
                </a:solidFill>
                <a:latin typeface="Constantia"/>
                <a:cs typeface="Arial"/>
              </a:rPr>
              <a:t>                 2024 – 2025 nahor o 1-2 body z dôvodu oneskoreného nábehu na trhové ceny energií</a:t>
            </a: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                 2026 pravdepodobne ďalšia normalizácia inflácie</a:t>
            </a:r>
          </a:p>
          <a:p>
            <a:pPr marL="539115" lvl="1" indent="-214313" defTabSz="685800" eaLnBrk="1" hangingPunct="1">
              <a:buFont typeface="Arial"/>
              <a:buChar char="•"/>
            </a:pPr>
            <a:endParaRPr lang="sk-SK" sz="1200" b="1">
              <a:solidFill>
                <a:srgbClr val="000000"/>
              </a:solidFill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sz="1200" b="1" u="sng">
                <a:solidFill>
                  <a:srgbClr val="000000"/>
                </a:solidFill>
                <a:latin typeface="Constantia"/>
                <a:cs typeface="Arial"/>
              </a:rPr>
              <a:t>HDP</a:t>
            </a: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       2023 mierny tlak nahor z dôvodu lepšej spotreby (ale stále veľmi opatrní spotrebitelia), možno              	            lepšie externé prostredie (31.1.)</a:t>
            </a: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                ale horšie I (vládne), </a:t>
            </a:r>
            <a:r>
              <a:rPr lang="sk-SK" sz="1200" b="1" err="1">
                <a:solidFill>
                  <a:srgbClr val="000000"/>
                </a:solidFill>
                <a:latin typeface="Constantia"/>
                <a:cs typeface="Arial"/>
              </a:rPr>
              <a:t>focus</a:t>
            </a: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 na EŠIF, POO odsunutý, časť pôjde na pomoc domácnostiam</a:t>
            </a: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Sumárne zrejme malé zlepšenie rastu HDP v r. 2023, 24, 25 tlmiace efekty cien energií, ale výhľadovo  	           akcelerácia rastu HDP po 2023</a:t>
            </a:r>
            <a:endParaRPr lang="en-US" sz="1200" b="1">
              <a:solidFill>
                <a:srgbClr val="000000"/>
              </a:solidFill>
              <a:latin typeface="Constantia"/>
              <a:cs typeface="Arial"/>
            </a:endParaRPr>
          </a:p>
          <a:p>
            <a:pPr marL="324803" lvl="1" indent="0" defTabSz="685800" eaLnBrk="1" hangingPunct="1">
              <a:buNone/>
            </a:pPr>
            <a:endParaRPr lang="sk-SK" sz="1200" b="1">
              <a:solidFill>
                <a:srgbClr val="000000"/>
              </a:solidFill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sz="1200" b="1" u="sng">
                <a:solidFill>
                  <a:srgbClr val="000000"/>
                </a:solidFill>
                <a:latin typeface="Constantia"/>
                <a:cs typeface="Arial"/>
              </a:rPr>
              <a:t>Trh práce</a:t>
            </a: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: ZAM bez poklesu, pomerne odolný, mierne klesajúca miera nezamestnanosti</a:t>
            </a:r>
          </a:p>
          <a:p>
            <a:pPr marL="539115" lvl="1" indent="-214313" defTabSz="685800" eaLnBrk="1" hangingPunct="1">
              <a:buFont typeface="Arial"/>
              <a:buChar char="•"/>
            </a:pPr>
            <a:r>
              <a:rPr lang="sk-SK" sz="1200">
                <a:solidFill>
                  <a:srgbClr val="000000"/>
                </a:solidFill>
              </a:rPr>
              <a:t>                  </a:t>
            </a: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Mzda tento rok 11-12 </a:t>
            </a:r>
            <a:r>
              <a:rPr lang="en-US" sz="1200" b="1">
                <a:solidFill>
                  <a:srgbClr val="000000"/>
                </a:solidFill>
                <a:latin typeface="Constantia"/>
                <a:cs typeface="Arial"/>
              </a:rPr>
              <a:t>%, </a:t>
            </a:r>
            <a:r>
              <a:rPr lang="en-US" sz="1200" b="1" err="1">
                <a:solidFill>
                  <a:srgbClr val="000000"/>
                </a:solidFill>
                <a:latin typeface="Constantia"/>
                <a:cs typeface="Arial"/>
              </a:rPr>
              <a:t>pretavenie</a:t>
            </a:r>
            <a:r>
              <a:rPr lang="en-US" sz="1200" b="1">
                <a:solidFill>
                  <a:srgbClr val="000000"/>
                </a:solidFill>
                <a:latin typeface="Constantia"/>
                <a:cs typeface="Arial"/>
              </a:rPr>
              <a:t> </a:t>
            </a:r>
            <a:r>
              <a:rPr lang="en-US" sz="1200" b="1" err="1">
                <a:solidFill>
                  <a:srgbClr val="000000"/>
                </a:solidFill>
                <a:latin typeface="Constantia"/>
                <a:cs typeface="Arial"/>
              </a:rPr>
              <a:t>infl</a:t>
            </a:r>
            <a:r>
              <a:rPr lang="sk-SK" sz="1200" b="1" err="1">
                <a:solidFill>
                  <a:srgbClr val="000000"/>
                </a:solidFill>
                <a:latin typeface="Constantia"/>
                <a:cs typeface="Arial"/>
              </a:rPr>
              <a:t>ácie</a:t>
            </a:r>
            <a:r>
              <a:rPr lang="sk-SK" sz="1200" b="1">
                <a:solidFill>
                  <a:srgbClr val="000000"/>
                </a:solidFill>
                <a:latin typeface="Constantia"/>
                <a:cs typeface="Arial"/>
              </a:rPr>
              <a:t> do miezd, vysoké nárasty vo verejnom sektore</a:t>
            </a:r>
            <a:endParaRPr lang="en-US" sz="1200" b="1">
              <a:solidFill>
                <a:srgbClr val="000000"/>
              </a:solidFill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endParaRPr lang="sk-SK" altLang="sk-SK" sz="1200" b="1">
              <a:solidFill>
                <a:srgbClr val="000000"/>
              </a:solidFill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endParaRPr lang="sk-SK" altLang="sk-SK" sz="600" b="1">
              <a:solidFill>
                <a:srgbClr val="000000"/>
              </a:solidFill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endParaRPr lang="sk-SK" altLang="sk-SK" sz="1200" b="1">
              <a:solidFill>
                <a:srgbClr val="000000"/>
              </a:solidFill>
              <a:highlight>
                <a:srgbClr val="FFFF00"/>
              </a:highlight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endParaRPr lang="sk-SK" altLang="sk-SK" sz="1200" b="1">
              <a:solidFill>
                <a:srgbClr val="000000"/>
              </a:solidFill>
              <a:highlight>
                <a:srgbClr val="FFFF00"/>
              </a:highlight>
              <a:latin typeface="Constantia"/>
              <a:cs typeface="Arial"/>
            </a:endParaRPr>
          </a:p>
          <a:p>
            <a:pPr marL="539115" lvl="1" indent="-214313" defTabSz="685800" eaLnBrk="1" hangingPunct="1">
              <a:buFont typeface="Arial"/>
              <a:buChar char="•"/>
            </a:pPr>
            <a:endParaRPr lang="sk-SK" altLang="sk-SK" sz="1200" b="1">
              <a:solidFill>
                <a:srgbClr val="000000"/>
              </a:solidFill>
              <a:highlight>
                <a:srgbClr val="FFFF00"/>
              </a:highlight>
              <a:latin typeface="Constantia"/>
              <a:cs typeface="Arial"/>
            </a:endParaRPr>
          </a:p>
          <a:p>
            <a:pPr marL="214313" lvl="2" indent="-214313" defTabSz="685800" eaLnBrk="1" hangingPunct="1">
              <a:buFont typeface="Arial"/>
              <a:buChar char="•"/>
            </a:pPr>
            <a:endParaRPr lang="sk-SK" altLang="sk-SK" sz="1800" b="1">
              <a:solidFill>
                <a:srgbClr val="00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  <a:p>
            <a:pPr marL="557213" lvl="3" indent="-214313" defTabSz="685800" eaLnBrk="1" hangingPunct="1">
              <a:buFont typeface="Arial"/>
              <a:buChar char="•"/>
            </a:pPr>
            <a:endParaRPr lang="sk-SK" altLang="sk-SK" sz="1500">
              <a:solidFill>
                <a:srgbClr val="FF0000"/>
              </a:solidFill>
              <a:highlight>
                <a:srgbClr val="FFFF00"/>
              </a:highlight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5DDC4-8BB8-B0A1-19EA-20EC8CFA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39" y="965204"/>
            <a:ext cx="3973751" cy="10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5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A95D5-6012-87DB-2EE3-F4063C04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3" y="2929356"/>
            <a:ext cx="8161293" cy="1863527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FD5DA-F677-4ECD-BAD4-D9E1A6C36CA2}" type="slidenum">
              <a:rPr lang="sk-SK" smtClean="0">
                <a:solidFill>
                  <a:srgbClr val="414141"/>
                </a:solidFill>
              </a:rPr>
              <a:pPr>
                <a:defRPr/>
              </a:pPr>
              <a:t>8</a:t>
            </a:fld>
            <a:endParaRPr lang="sk-SK">
              <a:solidFill>
                <a:srgbClr val="414141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25EEFEA-8724-4771-88E4-404A831F1AAA}"/>
              </a:ext>
            </a:extLst>
          </p:cNvPr>
          <p:cNvSpPr txBox="1"/>
          <p:nvPr/>
        </p:nvSpPr>
        <p:spPr>
          <a:xfrm>
            <a:off x="359531" y="975006"/>
            <a:ext cx="8424936" cy="167481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3995" indent="-21399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k-SK" sz="1600" b="1">
                <a:latin typeface="Constantia"/>
                <a:cs typeface="Arial"/>
              </a:rPr>
              <a:t>Štrukturálne saldo </a:t>
            </a:r>
            <a:r>
              <a:rPr lang="en-US" sz="1600" b="1">
                <a:latin typeface="Constantia"/>
                <a:cs typeface="Arial"/>
              </a:rPr>
              <a:t>v</a:t>
            </a:r>
            <a:r>
              <a:rPr lang="sk-SK" sz="1600" b="1">
                <a:latin typeface="Constantia"/>
                <a:cs typeface="Arial"/>
              </a:rPr>
              <a:t>zrastie nad úroveň </a:t>
            </a:r>
            <a:r>
              <a:rPr lang="en-US" sz="1600" b="1">
                <a:latin typeface="Constantia"/>
                <a:cs typeface="Arial"/>
              </a:rPr>
              <a:t>3</a:t>
            </a:r>
            <a:r>
              <a:rPr lang="sk-SK" sz="1600" b="1">
                <a:latin typeface="Constantia"/>
                <a:cs typeface="Arial"/>
              </a:rPr>
              <a:t>,5 </a:t>
            </a:r>
            <a:r>
              <a:rPr lang="en-US" sz="1600" b="1">
                <a:latin typeface="Constantia"/>
                <a:cs typeface="Arial"/>
              </a:rPr>
              <a:t>% </a:t>
            </a:r>
            <a:r>
              <a:rPr lang="sk-SK" sz="1600" b="1">
                <a:latin typeface="Constantia"/>
                <a:cs typeface="Arial"/>
              </a:rPr>
              <a:t>HDP, </a:t>
            </a:r>
            <a:r>
              <a:rPr lang="sk-SK" sz="1600">
                <a:latin typeface="Constantia"/>
                <a:cs typeface="Arial"/>
              </a:rPr>
              <a:t>hoci v scenári NPC by bolo pod</a:t>
            </a:r>
            <a:r>
              <a:rPr lang="en-US" sz="1600">
                <a:latin typeface="Constantia"/>
                <a:cs typeface="Arial"/>
              </a:rPr>
              <a:t> </a:t>
            </a:r>
            <a:r>
              <a:rPr lang="en-US" sz="1600" b="1">
                <a:latin typeface="Constantia"/>
                <a:cs typeface="Arial"/>
              </a:rPr>
              <a:t>2</a:t>
            </a:r>
            <a:r>
              <a:rPr lang="sk-SK" sz="1600" b="1">
                <a:latin typeface="Constantia"/>
                <a:cs typeface="Arial"/>
              </a:rPr>
              <a:t>,0 </a:t>
            </a:r>
            <a:r>
              <a:rPr lang="en-US" sz="1600" b="1">
                <a:latin typeface="Constantia"/>
                <a:cs typeface="Arial"/>
              </a:rPr>
              <a:t>% </a:t>
            </a:r>
            <a:r>
              <a:rPr lang="sk-SK" sz="1600" b="1">
                <a:latin typeface="Constantia"/>
                <a:cs typeface="Arial"/>
              </a:rPr>
              <a:t>HDP</a:t>
            </a:r>
            <a:endParaRPr lang="en-US" sz="1600" b="1">
              <a:latin typeface="Constantia"/>
              <a:cs typeface="Arial"/>
            </a:endParaRPr>
          </a:p>
          <a:p>
            <a:pPr marL="213995" indent="-21399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k-SK" sz="1600" b="1">
                <a:latin typeface="Constantia"/>
                <a:cs typeface="Arial"/>
              </a:rPr>
              <a:t>Príspevok opatrení prijatých vládou k trvalej zmene v salde VS bude negatívny </a:t>
            </a:r>
            <a:r>
              <a:rPr lang="sk-SK" sz="1600">
                <a:latin typeface="Constantia"/>
                <a:cs typeface="Arial"/>
              </a:rPr>
              <a:t>v odhadovanej výške</a:t>
            </a:r>
            <a:r>
              <a:rPr lang="en-US" sz="1600">
                <a:latin typeface="Constantia"/>
                <a:cs typeface="Arial"/>
              </a:rPr>
              <a:t> </a:t>
            </a:r>
            <a:r>
              <a:rPr lang="sk-SK" sz="1600">
                <a:latin typeface="Constantia"/>
                <a:cs typeface="Arial"/>
              </a:rPr>
              <a:t>1,5</a:t>
            </a:r>
            <a:r>
              <a:rPr lang="en-US" sz="1600">
                <a:latin typeface="Constantia"/>
                <a:cs typeface="Arial"/>
              </a:rPr>
              <a:t> % </a:t>
            </a:r>
            <a:r>
              <a:rPr lang="sk-SK" sz="1600">
                <a:latin typeface="Constantia"/>
                <a:cs typeface="Arial"/>
              </a:rPr>
              <a:t>HDP v roku </a:t>
            </a:r>
            <a:r>
              <a:rPr lang="en-US" sz="1600">
                <a:latin typeface="Constantia"/>
                <a:cs typeface="Arial"/>
              </a:rPr>
              <a:t>202</a:t>
            </a:r>
            <a:r>
              <a:rPr lang="sk-SK" sz="1600">
                <a:latin typeface="Constantia"/>
                <a:cs typeface="Arial"/>
              </a:rPr>
              <a:t>3</a:t>
            </a:r>
          </a:p>
          <a:p>
            <a:pPr marL="213995" indent="-21399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sk-SK" sz="1600" b="1">
                <a:latin typeface="Constantia"/>
                <a:cs typeface="Arial"/>
              </a:rPr>
              <a:t>Hrubý dlh napriek poklesu zotrvá nad horným limitom dlhovej brzdy </a:t>
            </a:r>
            <a:r>
              <a:rPr lang="sk-SK" sz="1600">
                <a:latin typeface="Constantia"/>
                <a:cs typeface="Arial"/>
              </a:rPr>
              <a:t>na celom horizonte</a:t>
            </a:r>
            <a:endParaRPr lang="en-US" sz="1600">
              <a:latin typeface="Constantia"/>
              <a:cs typeface="Arial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CB731E5-DC0D-4DCF-A19E-6F2E1D2AE215}"/>
              </a:ext>
            </a:extLst>
          </p:cNvPr>
          <p:cNvSpPr txBox="1">
            <a:spLocks/>
          </p:cNvSpPr>
          <p:nvPr/>
        </p:nvSpPr>
        <p:spPr bwMode="auto">
          <a:xfrm>
            <a:off x="444047" y="2634382"/>
            <a:ext cx="6023396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9pPr>
          </a:lstStyle>
          <a:p>
            <a:pPr algn="l"/>
            <a:r>
              <a:rPr lang="sk-SK" altLang="sk-SK" sz="1200" b="1">
                <a:solidFill>
                  <a:srgbClr val="13B5EA"/>
                </a:solidFill>
                <a:latin typeface="Constantia" panose="02030602050306030303" pitchFamily="18" charset="0"/>
              </a:rPr>
              <a:t>Prehľad základných indikátorov – prognóza RRZ </a:t>
            </a:r>
            <a:r>
              <a:rPr lang="en-US" altLang="sk-SK" sz="1200" b="1">
                <a:solidFill>
                  <a:srgbClr val="13B5EA"/>
                </a:solidFill>
                <a:latin typeface="Constantia" panose="02030602050306030303" pitchFamily="18" charset="0"/>
              </a:rPr>
              <a:t>(in % </a:t>
            </a:r>
            <a:r>
              <a:rPr lang="sk-SK" altLang="sk-SK" sz="1200" b="1">
                <a:solidFill>
                  <a:srgbClr val="13B5EA"/>
                </a:solidFill>
                <a:latin typeface="Constantia" panose="02030602050306030303" pitchFamily="18" charset="0"/>
              </a:rPr>
              <a:t>HDP</a:t>
            </a:r>
            <a:r>
              <a:rPr lang="en-US" altLang="sk-SK" sz="1200" b="1">
                <a:solidFill>
                  <a:srgbClr val="13B5EA"/>
                </a:solidFill>
                <a:latin typeface="Constantia" panose="02030602050306030303" pitchFamily="18" charset="0"/>
              </a:rPr>
              <a:t>)</a:t>
            </a:r>
            <a:endParaRPr lang="en-US" altLang="sk-SK" sz="1200" b="1" i="1" kern="0">
              <a:solidFill>
                <a:srgbClr val="13B5EA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1641E-382B-46E5-AA7B-C0648AA108B2}"/>
              </a:ext>
            </a:extLst>
          </p:cNvPr>
          <p:cNvSpPr txBox="1"/>
          <p:nvPr/>
        </p:nvSpPr>
        <p:spPr>
          <a:xfrm>
            <a:off x="1258478" y="4567286"/>
            <a:ext cx="6525705" cy="270000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BBBEC9-8264-4A62-A71C-3B45FDA11A60}"/>
              </a:ext>
            </a:extLst>
          </p:cNvPr>
          <p:cNvSpPr/>
          <p:nvPr/>
        </p:nvSpPr>
        <p:spPr>
          <a:xfrm>
            <a:off x="5868144" y="3613321"/>
            <a:ext cx="2533699" cy="27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01774D-38E0-4924-ABF4-50CC0C769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5263" y="101600"/>
            <a:ext cx="6172200" cy="857250"/>
          </a:xfrm>
        </p:spPr>
        <p:txBody>
          <a:bodyPr/>
          <a:lstStyle/>
          <a:p>
            <a:r>
              <a:rPr lang="sk-SK" altLang="sk-SK" sz="2400" b="1">
                <a:solidFill>
                  <a:srgbClr val="13B5EA"/>
                </a:solidFill>
                <a:latin typeface="Constantia" panose="02030602050306030303" pitchFamily="18" charset="0"/>
              </a:rPr>
              <a:t>Prognóza RRZ – štrukturálne saldo a konsolidačné úsilie</a:t>
            </a:r>
          </a:p>
        </p:txBody>
      </p:sp>
    </p:spTree>
    <p:extLst>
      <p:ext uri="{BB962C8B-B14F-4D97-AF65-F5344CB8AC3E}">
        <p14:creationId xmlns:p14="http://schemas.microsoft.com/office/powerpoint/2010/main" val="83641673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C703FE2-6170-459C-941D-7AC927A07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101599"/>
            <a:ext cx="7351469" cy="1139067"/>
          </a:xfrm>
        </p:spPr>
        <p:txBody>
          <a:bodyPr/>
          <a:lstStyle/>
          <a:p>
            <a:pPr algn="r"/>
            <a:r>
              <a:rPr lang="sk-SK" altLang="en-US" sz="2400" b="1">
                <a:solidFill>
                  <a:srgbClr val="20B4E8"/>
                </a:solidFill>
                <a:latin typeface="Constantia"/>
              </a:rPr>
              <a:t>Dlhodobá udržateľnosť sa opätovne zhoršuje kvôli externým vplyvom aj rozpočtovej politike, dôchodková reforma ju naopak zlepšuje</a:t>
            </a:r>
            <a:endParaRPr lang="en-US" altLang="en-US" sz="2400" b="1">
              <a:solidFill>
                <a:srgbClr val="20B4E8"/>
              </a:solidFill>
              <a:latin typeface="Constantia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0C56B49-FCE6-44E6-BF24-51C38BB1B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15A33B-6BA5-49EC-A3A6-981C990B0A66}" type="slidenum">
              <a:rPr lang="sk-SK" altLang="en-US" smtClean="0"/>
              <a:pPr/>
              <a:t>9</a:t>
            </a:fld>
            <a:endParaRPr lang="sk-SK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1FFBE1-F966-D6D0-EAF2-9D1F804BE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2" y="1359145"/>
            <a:ext cx="8671560" cy="3265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FF855-1627-B3DA-56F7-6955282D53C6}"/>
              </a:ext>
            </a:extLst>
          </p:cNvPr>
          <p:cNvSpPr/>
          <p:nvPr/>
        </p:nvSpPr>
        <p:spPr>
          <a:xfrm>
            <a:off x="6553200" y="1299509"/>
            <a:ext cx="1676400" cy="3287731"/>
          </a:xfrm>
          <a:prstGeom prst="rect">
            <a:avLst/>
          </a:prstGeom>
          <a:noFill/>
          <a:ln w="25400">
            <a:solidFill>
              <a:srgbClr val="20B4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3113147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68580" tIns="34290" rIns="68580" bIns="34290" rtlCol="0" anchor="ctr">
        <a:normAutofit/>
      </a:bodyPr>
      <a:lstStyle>
        <a:defPPr algn="l">
          <a:defRPr sz="1575" dirty="0" err="1" smtClean="0">
            <a:solidFill>
              <a:srgbClr val="20B4E8"/>
            </a:solidFill>
            <a:latin typeface="Constantia" panose="02030602050306030303" pitchFamily="18" charset="0"/>
          </a:defRPr>
        </a:defPPr>
      </a:lstStyle>
    </a:tx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nstantia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AA828AA693FF4DA770DF2A9D25BFD4" ma:contentTypeVersion="12" ma:contentTypeDescription="Umožňuje vytvoriť nový dokument." ma:contentTypeScope="" ma:versionID="9654b1239b0b9df2a4b1aa916d0464c1">
  <xsd:schema xmlns:xsd="http://www.w3.org/2001/XMLSchema" xmlns:xs="http://www.w3.org/2001/XMLSchema" xmlns:p="http://schemas.microsoft.com/office/2006/metadata/properties" xmlns:ns3="5b8602c0-7248-4ec7-8fc9-e0d64eda79f2" xmlns:ns4="e5bd64bd-a872-42dd-88bd-81bfe36b6155" targetNamespace="http://schemas.microsoft.com/office/2006/metadata/properties" ma:root="true" ma:fieldsID="cc6c1a47f152bfca80508b185826c5ba" ns3:_="" ns4:_="">
    <xsd:import namespace="5b8602c0-7248-4ec7-8fc9-e0d64eda79f2"/>
    <xsd:import namespace="e5bd64bd-a872-42dd-88bd-81bfe36b61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602c0-7248-4ec7-8fc9-e0d64eda79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d64bd-a872-42dd-88bd-81bfe36b6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bd64bd-a872-42dd-88bd-81bfe36b61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79050-D74C-4079-A48A-8F959D241551}">
  <ds:schemaRefs>
    <ds:schemaRef ds:uri="5b8602c0-7248-4ec7-8fc9-e0d64eda79f2"/>
    <ds:schemaRef ds:uri="e5bd64bd-a872-42dd-88bd-81bfe36b61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4CCE6-2DF2-4951-BB91-A488C2902ABA}">
  <ds:schemaRefs>
    <ds:schemaRef ds:uri="5b8602c0-7248-4ec7-8fc9-e0d64eda79f2"/>
    <ds:schemaRef ds:uri="e5bd64bd-a872-42dd-88bd-81bfe36b61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479658-386F-417C-AF98-418F16B649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880</Words>
  <Application>Microsoft Office PowerPoint</Application>
  <PresentationFormat>Prezentácia na obrazovke (16:9)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Predvolený návrh</vt:lpstr>
      <vt:lpstr>1_Predvolený návrh</vt:lpstr>
      <vt:lpstr>Výhľad Rady pre rozpočtovú zodpovednosť na očakávaný vývoj slovenskej ekonomiky v roku 2023  Martin Šuster</vt:lpstr>
      <vt:lpstr>Prezentácia programu PowerPoint</vt:lpstr>
      <vt:lpstr>Externé predpoklady </vt:lpstr>
      <vt:lpstr>  Predpoklady rastu regulovaných cien</vt:lpstr>
      <vt:lpstr>Prezentácia programu PowerPoint</vt:lpstr>
      <vt:lpstr>Fiškálne predpoklady a zdroje EÚ</vt:lpstr>
      <vt:lpstr>Smerovanie prognózy (zatiaľ skôr kvalitatívne, zverejnenie plánované v strede februára)  </vt:lpstr>
      <vt:lpstr>Prognóza RRZ – štrukturálne saldo a konsolidačné úsilie</vt:lpstr>
      <vt:lpstr>Dlhodobá udržateľnosť sa opätovne zhoršuje kvôli externým vplyvom aj rozpočtovej politike, dôchodková reforma ju naopak zlepšuje</vt:lpstr>
      <vt:lpstr>Čo chýba v rozpočte: trajektória uzdravovania verejných financií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Daniela Širáňová</cp:lastModifiedBy>
  <cp:revision>3</cp:revision>
  <cp:lastPrinted>2017-06-27T14:24:30Z</cp:lastPrinted>
  <dcterms:created xsi:type="dcterms:W3CDTF">2017-05-09T13:38:52Z</dcterms:created>
  <dcterms:modified xsi:type="dcterms:W3CDTF">2023-01-25T13:08:58Z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0x01010005AA828AA693FF4DA770DF2A9D25BFD4</vt:lpwstr>
  </property>
</Properties>
</file>